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573" r:id="rId2"/>
    <p:sldId id="748" r:id="rId3"/>
    <p:sldId id="273" r:id="rId4"/>
    <p:sldId id="275" r:id="rId5"/>
    <p:sldId id="274" r:id="rId6"/>
    <p:sldId id="402" r:id="rId7"/>
    <p:sldId id="403" r:id="rId8"/>
    <p:sldId id="404" r:id="rId9"/>
    <p:sldId id="405" r:id="rId10"/>
    <p:sldId id="406" r:id="rId11"/>
    <p:sldId id="407" r:id="rId12"/>
    <p:sldId id="408" r:id="rId13"/>
    <p:sldId id="409" r:id="rId14"/>
    <p:sldId id="410" r:id="rId15"/>
    <p:sldId id="411" r:id="rId16"/>
    <p:sldId id="412" r:id="rId17"/>
    <p:sldId id="413" r:id="rId18"/>
    <p:sldId id="280" r:id="rId19"/>
    <p:sldId id="281" r:id="rId20"/>
    <p:sldId id="425" r:id="rId21"/>
    <p:sldId id="282" r:id="rId22"/>
    <p:sldId id="283" r:id="rId23"/>
    <p:sldId id="284" r:id="rId24"/>
    <p:sldId id="285" r:id="rId25"/>
    <p:sldId id="286" r:id="rId26"/>
    <p:sldId id="297" r:id="rId27"/>
    <p:sldId id="298" r:id="rId28"/>
    <p:sldId id="299" r:id="rId29"/>
    <p:sldId id="300" r:id="rId30"/>
    <p:sldId id="302" r:id="rId31"/>
    <p:sldId id="301" r:id="rId3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3333CC"/>
    <a:srgbClr val="00FF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1176" autoAdjust="0"/>
  </p:normalViewPr>
  <p:slideViewPr>
    <p:cSldViewPr>
      <p:cViewPr varScale="1">
        <p:scale>
          <a:sx n="77" d="100"/>
          <a:sy n="77" d="100"/>
        </p:scale>
        <p:origin x="120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8F68F-6C4D-4B84-8D58-092BFAAF17FC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DE36D-4BCA-4314-8514-EE20F5D1E96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B82AD-A102-418E-A338-02B7912DE687}" type="slidenum">
              <a:rPr lang="th-TH" smtClean="0"/>
              <a:pPr>
                <a:defRPr/>
              </a:pPr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807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12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13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14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15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16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 ๕ ให้ผู้ดำรงตำแหน่ง ดังต่อไปนี้ เป็นพนักงานเจ้าหน้าที่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๕.๑ ปลัดกระทรวงกลาโหม ผู้บัญชาการทหารสูงสุด ผู้บัญชาการทหารบก ผู้บัญชาการทหารเรือ และผู้บัญชาการทหารอากาศ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๕.๒ เจ้ากรมการสรรพกำลังกลาโหม ผู้บัญชาการหน่วยบัญชาการรักษาดินแดน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เจ้ากรมกำลังพลทหารบก เจ้ากรมกำลังพลทหารเรือ และเจ้ากรมกำลังพลทหารอากาศ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๕.๓ ผู้บัญชาการมณฑลทหารบก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มาตรา ๒๐ กำลังพลสำรองมีหน้าที่เข้ารับราชการทหารในการเรียกกำลังพลสำรองเพื่อตรวจสอบ  เพื่อฝึกวิชาทหาร เพื่อปฏิบัติราชการ หรือเพื่อทดลองความพรั่งพร้อม และในการระดมพล</a:t>
            </a:r>
          </a:p>
          <a:p>
            <a:r>
              <a:rPr lang="th-TH" dirty="0"/>
              <a:t>การเข้ารับราชการทหารตามวรรคหนึ่ง ให้กำลังพลสำรองมีอำนาจหน้าที่ตามชั้นยศและตำแหน่งเช่นเดียวกับทหารประจำการและทหารกองประจำการ แล้วแต่กรณี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5166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h-TH" dirty="0"/>
              <a:t>มาตรา ๒๑ การเรียกกำลังพลสำรองเพื่อตรวจสอบ เพื่อฝึกวิชาทหาร เพื่อปฏิบัติราชการ หรือเพื่อทดลองความพรั่งพร้อม ให้กระทำตามหลักเกณฑ์และวิธีการที่กำหนดในข้อบังคับ</a:t>
            </a:r>
          </a:p>
          <a:p>
            <a:r>
              <a:rPr lang="th-TH" dirty="0"/>
              <a:t>มาตรา ๒๒ การเรียกกำลังพลสำรองเพื่อตรวจสอบ ให้กระทำได้เพื่อเรียกกำลังพลสำรองเข้ารับการตรวจสอบสภาพ ตรวจสอบบัญชีเตรียมกำลังพลสำรอง และซักซ้อมระเบียบการ เพื่อประโยชน์ในการเตรียมความพร้อมในการเรียกกำลังพลสำรองเพื่อฝึกวิชาทหาร เพื่อปฏิบัติราชการ หรือเพื่อทดลองความพรั่งพร้อม และในการระดมพล</a:t>
            </a:r>
          </a:p>
          <a:p>
            <a:r>
              <a:rPr lang="th-TH" dirty="0"/>
              <a:t>มาตรา ๒๓ การเรียกกำลังพลสำรองเพื่อฝึกวิชาทหาร ให้กระทำได้เพื่อเรียกกำลังพลสำรองเข้ารับการฝึก ศึกษา หรือทบทวนวิชาทหาร เพื่อให้มีความรู้ความสามารถพร้อมที่จะปฏิบัติหน้าที่ได้อย่างมีประสิทธิภาพ</a:t>
            </a:r>
          </a:p>
          <a:p>
            <a:r>
              <a:rPr lang="th-TH" dirty="0"/>
              <a:t>มาตรา ๒๔ การเรียกกำลังพลสำรองเพื่อปฏิบัติราชการ ให้กระทำได้ในกรณีจำเป็นเพื่อเรียกกำลังพลสำรองเข้าปฏิบัติราชการตามอำนาจหน้าที่ของกระทรวงกลาโหม ในการปฏิบัติภารกิจที่ต้องใช้ความรู้ความเชี่ยวชาญเป็นการเฉพาะ หรือเพื่อปฏิบัติหน้าที่ในการป้องกันและแก้ไขปัญหาจากภัยพิบัติตามกฎหมายว่าด้วยการป้องกันและบรรเทาสาธารณภัย</a:t>
            </a:r>
          </a:p>
          <a:p>
            <a:r>
              <a:rPr lang="th-TH" dirty="0"/>
              <a:t>การเรียกกำลังพลสำรองเพื่อปฏิบัติราชการตามวรรคหนึ่ง ต้องกระทำเป็นการชั่วคราวและเท่าที่จำเป็น สำหรับการปฏิบัติภารกิจตามที่มีคำสั่งเรียกเท่านั้น</a:t>
            </a:r>
          </a:p>
          <a:p>
            <a:r>
              <a:rPr lang="th-TH" dirty="0"/>
              <a:t>มาตรา ๒๕ การเรียกกำลังพลสำรองเพื่อทดลองความพรั่งพร้อม ให้กระทำได้เพื่อเรียกกำลังพลสำรองเข้ารับการทดสอบแผนหรือเตรียมรับสถานการณ์ เพื่อให้สามารถปฏิบัติหน้าที่ตามแผนที่กำหนด</a:t>
            </a:r>
          </a:p>
          <a:p>
            <a:r>
              <a:rPr lang="th-TH" dirty="0"/>
              <a:t>มาตรา ๒๖ การระดมพล ให้กระทำได้ในเวลาที่มีการประกาศสถานการณ์ฉุกเฉินหรือประกาศใช้กฎอัยการศึก หรือกรณีที่มีการรบหรือการสงคราม จนถึงขั้นที่ต้องมีการระดมสรรพกำลังของชาติ </a:t>
            </a:r>
          </a:p>
          <a:p>
            <a:r>
              <a:rPr lang="th-TH" dirty="0"/>
              <a:t>การระดมพล ให้กระทำได้โดยการตราเป็นพระราชกฤษฎีก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๒๗ กำลังพลสำรองตามพระราชบัญญัตินี้  ให้ได้รับยกเว้นการเรียกพลเพื่อตรวจสอบ  เพื่อฝึกวิชาทหาร  หรือเพื่อทดลองความพรั่งพร้อม  และการระดมพลตามกฎหมายว่าด้วยการรับราชการทหาร  และให้การดำเนินการในเรื่องดังกล่าวเป็นไปตามพระราชบัญญัตินี้แทน 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22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21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15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มาตรา ๔๒ ในวาระเริ่มแรก การรับบุคคลเข้าเป็นกำลังพลสำรองตามมาตรา ๑๕ ให้กระทำได้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เมื่อพ้นสองร้อยสี่สิบวันนับแต่วันที่พระราชบัญญัตินี้ใช้บังคับ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23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24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25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26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35 </a:t>
            </a:r>
            <a:r>
              <a:rPr lang="th-TH" sz="1800" b="1" dirty="0"/>
              <a:t>กำลังพลสำรองที่เข้ารับราชการทหารตามมาตรา 20 </a:t>
            </a:r>
            <a:r>
              <a:rPr lang="th-TH" dirty="0"/>
              <a:t>และ</a:t>
            </a:r>
          </a:p>
          <a:p>
            <a:r>
              <a:rPr lang="th-TH" dirty="0"/>
              <a:t>มาตรา 36 </a:t>
            </a:r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ตามระเบียบที่รัฐมนตรีกำหนดโดยความเห็นชอบของกระทรวงการคลัง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มาตรา ๓๔ กำลังพลสำรองผู้ใดเปลี่ยนชื่อตัวหรือชื่อสกุล หรือแก้ไขเลขประจำตัวประชาชน ให้ผู้นั้นแจ้งการเปลี่ยนชื่อตัวหรือชื่อสกุลหรือการแก้ไขเลขประจำตัวประชาชนไปยังหน่วยทหารที่ตน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มีรายชื่อบรรจุอยู่ ภายในสามสิบวันนับแต่วันที่มีการเปลี่ยนชื่อตัวหรือชื่อสกุล หรือแก้ไขเลขประจำตัวประชาชน ทั้งนี้ ให้เป็นไปตามหลักเกณฑ์และวิธีการที่กำหนดในข้อบังคับ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มาตรา 16</a:t>
            </a: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5</a:t>
            </a:fld>
            <a:endParaRPr lang="th-T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7</a:t>
            </a:fld>
            <a:endParaRPr lang="th-T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 ๒๖ การเรียกกำลังพลสำรองเพื่อตรวจสอบ ให้กระทำในเวลาปกติ ปีละไม่เกิน ๑ วันมีความมุ่งหมาย ดังนี้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๒๖.๑ ทดสอบผลการเรียก โดยให้กำลังพลสำรองซึ่งถูกเรียกเข้ามารายงานด้วยตนเอง ณ ตำบล วันและเวลาที่กำหนดให้ เพื่อตรวจสอบการเดินทาง เพื่อให้เกิดความคุ้นชินต่อการเรียกและเพื่อทราบสถิติที่เรียกได้๒๖.๒ ตรวจสอบบัญชีเป็นรายบุคคลเพื่อทราบว่า ยังมีตัวจริงและหลักฐานถูกต้องหรือไม่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๒๖.๓ ทดสอบและตรวจสอบขนาดเครื่องแต่งกาย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๒๖.๔ ตรวจร่างกาย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๒๖.๕ อบรมและบรรยายเรื่องที่ควรทราบ หรือชี้แจง และทบทวนหน้าที่ของกำลังพลสำรอง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๒๖.๖ ซักซ้อมวิธีปฏิบัติของเจ้าหน้าที่ที่เกี่ยวข้องในการเรียกกำลังพลสำรองเข้ารับราชการทหาร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9</a:t>
            </a:fld>
            <a:endParaRPr lang="th-T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ข้อ ๒๗ การเรียกกำลังพลสำรองเพื่อฝึกวิชาทหาร ให้กระทำตั้งแต่ในเวลาปกติ ปีละไม่เกิน๖๐ วัน เว้นแต่ ผู้ที่เข้าเป็นกำลังพลสำรอง ตามข้อ ๙ ส่วนราชการอาจเรียกกำลังพลสำรองเพื่อฝึกวิชาทหารได้ตามความเหมาะสม มีความมุ่งหมายดังนี้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๒๗.๑ ฝึกทบทวนวิชาทหาร รวมถึงการฝึกศึกษากำลังพลสำรองตามแนวทางการรับราชการทหาร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๒๗.๒ ฝึก ศึกษา อบรมตามความชำนาญการทางทหาร ให้สามารถปฏิบัติหน้าที่ได้อย่างมีประสิทธิภาพ</a:t>
            </a:r>
          </a:p>
          <a:p>
            <a:r>
              <a:rPr lang="th-TH" sz="18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๒๗.๓ ซักซ้อมวิธีปฏิบัติของเจ้าหน้าที่ที่เกี่ยวข้องในการเรียกกำลังพลสำรองเข้ารับราชการทหาร</a:t>
            </a:r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10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DE36D-4BCA-4314-8514-EE20F5D1E96E}" type="slidenum">
              <a:rPr lang="th-TH" smtClean="0"/>
              <a:pPr/>
              <a:t>11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1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8" name="สี่เหลี่ยมผืนผ้า 7"/>
          <p:cNvSpPr/>
          <p:nvPr/>
        </p:nvSpPr>
        <p:spPr bwMode="ltGray">
          <a:xfrm>
            <a:off x="6647688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640597" y="6377461"/>
            <a:ext cx="3836404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9" name="สี่เหลี่ยมผืนผ้า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7" name="สี่เหลี่ยมผืนผ้า 6"/>
          <p:cNvSpPr/>
          <p:nvPr/>
        </p:nvSpPr>
        <p:spPr bwMode="ltGray">
          <a:xfrm>
            <a:off x="1" y="2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800"/>
          </a:p>
        </p:txBody>
      </p:sp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77519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3F7E207-6488-4D0D-9731-0E98413F2483}" type="datetimeFigureOut">
              <a:rPr lang="th-TH" smtClean="0"/>
              <a:pPr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640597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204397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20053E-4F2A-428D-A284-4DD8F5EC1353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84A54FF-9641-1A24-B9AC-B81E423D7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5368607-CE5E-2AB2-3EC4-1241304E44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D677C70F-55D7-E70B-E3A2-16045BDB7C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 descr="20590.jpg">
            <a:extLst>
              <a:ext uri="{FF2B5EF4-FFF2-40B4-BE49-F238E27FC236}">
                <a16:creationId xmlns:a16="http://schemas.microsoft.com/office/drawing/2014/main" id="{20D6A98E-2E87-E056-6EFF-4B63BA5F5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05" y="-412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880DE24A-DE7A-A0E0-5B7B-18F6051FEA5C}"/>
              </a:ext>
            </a:extLst>
          </p:cNvPr>
          <p:cNvSpPr>
            <a:spLocks/>
          </p:cNvSpPr>
          <p:nvPr/>
        </p:nvSpPr>
        <p:spPr bwMode="auto">
          <a:xfrm>
            <a:off x="363724" y="5877273"/>
            <a:ext cx="8568952" cy="939452"/>
          </a:xfrm>
          <a:prstGeom prst="bevel">
            <a:avLst>
              <a:gd name="adj" fmla="val 12500"/>
            </a:avLst>
          </a:prstGeom>
          <a:solidFill>
            <a:srgbClr val="002060"/>
          </a:solidFill>
          <a:ln w="635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buFontTx/>
              <a:buNone/>
            </a:pPr>
            <a:r>
              <a:rPr lang="th-TH" altLang="th-TH" sz="4800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โรงเรียนการกำลังสำรอง ศูนย์การกำลังสำรอง</a:t>
            </a:r>
            <a:endParaRPr lang="en-US" altLang="th-TH" sz="4800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3636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เพื่อฝึกวิชาทหาร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ฝึกทบทวนวิชาทหาร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ฝึก ศึกษา อบรมตามความชำนาญการทางทหาร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2803"/>
            <a:ext cx="778674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ซักซ้อมวิธีปฏิบัติของเจ้าหน้าที่ที่เกี่ยวข้อง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355142" y="372983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07035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เพื่อปฏิบัติราชการ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ให้กระทำเป็นการชั่วคราว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เท่าที่จำเป็นตามที่ส่วนราชการกำหนด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2803"/>
            <a:ext cx="778674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ความมุ่งหมาย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355142" y="372983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07035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2786050" y="4572010"/>
            <a:ext cx="364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กำลังพลสำรองพร้อมใช้งาน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เพื่อปฏิบัติราชการ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ปฏิบัติหน้าที่รักษาความปลอดภัยที่ตั้งหน่วยทหาร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ปฏิบัติหน้าที่ที่ต้องใช้ความรู้ความเชี่ยวชาญเป็นการเฉพาะ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6192"/>
            <a:ext cx="7786742" cy="120032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ปฏิบัติหน้าที่ในการป้องกันและแก้ไขปัญหาจากภัยพิบัติ </a:t>
            </a:r>
          </a:p>
          <a:p>
            <a:pPr algn="ctr"/>
            <a:r>
              <a:rPr lang="th-TH" sz="3600" b="1" dirty="0"/>
              <a:t>ตามกฎหมายว่าด้วยการป้องกันและบรรเทาสาธารณภัย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175142" y="3909831"/>
            <a:ext cx="108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42754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1000100" y="5072076"/>
            <a:ext cx="7786742" cy="64633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ปฏิบัติหน้าที่ที่เป็นการปฏิบัติทางทหารนอกเหนือจากสงคราม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247142" y="4909401"/>
            <a:ext cx="93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14348" y="5359627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เพื่อทดลองความพรั่งพร้อม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ให้กระทำได้ตั้งแต่ในเวลาปกติ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เพื่อเตรียมรับสถานการณ์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2803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ความมุ่งหมาย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355142" y="372983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07035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2786050" y="4572010"/>
            <a:ext cx="364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กำลังพลสำรองพร้อมใช้งาน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เพื่อทดลองความพรั่งพร้อม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59"/>
            <a:ext cx="7786742" cy="1754326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เพิ่มพูนความรู้ ความสามารถ ในการปฏิบัติการทางทหาร </a:t>
            </a:r>
          </a:p>
          <a:p>
            <a:pPr algn="ctr"/>
            <a:r>
              <a:rPr lang="th-TH" sz="3600" b="1" dirty="0"/>
              <a:t>เพื่อเตรียมรับสถานการณ์ที่อาจเกิดในระยะอันใกล้ </a:t>
            </a:r>
          </a:p>
          <a:p>
            <a:pPr algn="ctr"/>
            <a:r>
              <a:rPr lang="th-TH" sz="3600" b="1" dirty="0"/>
              <a:t>เมื่อมีการระดมพล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229142" y="2807306"/>
            <a:ext cx="97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3284536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4185305"/>
            <a:ext cx="7786742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ทดสอบแผนป้องกันประเทศ หรือ</a:t>
            </a:r>
          </a:p>
          <a:p>
            <a:pPr algn="ctr"/>
            <a:r>
              <a:rPr lang="th-TH" sz="3600" b="1" dirty="0"/>
              <a:t>แผนป้องกันและบรรเทาสาธารณภัย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-58858" y="4059330"/>
            <a:ext cx="154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826657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1000100" y="5471189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ฝึกอบรมเพื่อให้สามารถปฏิบัติหน้าที่ได้อย่างมีประสิทธิภาพ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247142" y="5308514"/>
            <a:ext cx="93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14348" y="5758740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41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การระดมพล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ตราเป็นพระราชกฤษฎีกา </a:t>
            </a:r>
            <a:r>
              <a:rPr lang="th-TH" sz="3600" b="1" dirty="0" err="1"/>
              <a:t>รมว.กห.</a:t>
            </a:r>
            <a:r>
              <a:rPr lang="th-TH" sz="3600" b="1" dirty="0"/>
              <a:t> เป็นผู้ดำเนินการ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53142" y="2483306"/>
            <a:ext cx="32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43182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58749"/>
            <a:ext cx="778674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600" b="1" dirty="0"/>
              <a:t>มีการประกาศสถานการณ์ฉุกเฉินหรือประกาศใช้กฎอัยการศึก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19142" y="3739705"/>
            <a:ext cx="79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9363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สี่เหลี่ยมผืนผ้า 16"/>
          <p:cNvSpPr/>
          <p:nvPr/>
        </p:nvSpPr>
        <p:spPr>
          <a:xfrm>
            <a:off x="1000100" y="3773129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กรณีที่มีการรบหรือการสงคราม</a:t>
            </a:r>
          </a:p>
        </p:txBody>
      </p:sp>
      <p:cxnSp>
        <p:nvCxnSpPr>
          <p:cNvPr id="18" name="ตัวเชื่อมต่อตรง 17"/>
          <p:cNvCxnSpPr/>
          <p:nvPr/>
        </p:nvCxnSpPr>
        <p:spPr>
          <a:xfrm rot="5400000">
            <a:off x="337142" y="3007325"/>
            <a:ext cx="75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ลูกศรเชื่อมต่อแบบตรง 18"/>
          <p:cNvCxnSpPr/>
          <p:nvPr/>
        </p:nvCxnSpPr>
        <p:spPr>
          <a:xfrm>
            <a:off x="714348" y="4119055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สี่เหลี่ยมผืนผ้า 19"/>
          <p:cNvSpPr/>
          <p:nvPr/>
        </p:nvSpPr>
        <p:spPr>
          <a:xfrm>
            <a:off x="1000100" y="4477180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จนถึงขั้นที่ต้องมีการระดมสรรพกำลังของชาติ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1" name="ตัวเชื่อมต่อตรง 20"/>
          <p:cNvCxnSpPr/>
          <p:nvPr/>
        </p:nvCxnSpPr>
        <p:spPr>
          <a:xfrm rot="5400000">
            <a:off x="355142" y="4483400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ลูกศรเชื่อมต่อแบบตรง 22"/>
          <p:cNvCxnSpPr/>
          <p:nvPr/>
        </p:nvCxnSpPr>
        <p:spPr>
          <a:xfrm>
            <a:off x="714348" y="4823923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สี่เหลี่ยมผืนผ้า 23"/>
          <p:cNvSpPr/>
          <p:nvPr/>
        </p:nvSpPr>
        <p:spPr>
          <a:xfrm>
            <a:off x="1000100" y="5191560"/>
            <a:ext cx="7786742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ความมุ่งหมาย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5" name="ตัวเชื่อมต่อตรง 24"/>
          <p:cNvCxnSpPr/>
          <p:nvPr/>
        </p:nvCxnSpPr>
        <p:spPr>
          <a:xfrm rot="5400000">
            <a:off x="373142" y="5180231"/>
            <a:ext cx="68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/>
        </p:nvCxnSpPr>
        <p:spPr>
          <a:xfrm>
            <a:off x="714348" y="5500702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สี่เหลี่ยมผืนผ้า 31"/>
          <p:cNvSpPr/>
          <p:nvPr/>
        </p:nvSpPr>
        <p:spPr>
          <a:xfrm>
            <a:off x="1131975" y="5925943"/>
            <a:ext cx="76242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กำลังพลสำรองพร้อมใช้งานและกำลังพลสำรองเตรียมพร้อม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17" grpId="0" animBg="1"/>
      <p:bldP spid="20" grpId="0" animBg="1"/>
      <p:bldP spid="24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71614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การระดมพล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ป้องกันประเทศตามแผนป้องกันประเทศ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071812"/>
            <a:ext cx="778674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แก้ไขปัญหาจากภัยพิบัติสาธารณะ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337142" y="2994262"/>
            <a:ext cx="75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3357562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1000100" y="3799255"/>
            <a:ext cx="778674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ป้องกันหรือปราบปรามการจลาจล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319142" y="3706273"/>
            <a:ext cx="79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14348" y="4086806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1000100" y="4527881"/>
            <a:ext cx="7786742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ขยายกำลังตามอัตราสงคราม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 rot="5400000">
            <a:off x="319142" y="4434899"/>
            <a:ext cx="79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714348" y="4815432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41" grpId="0" animBg="1"/>
      <p:bldP spid="15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00176"/>
            <a:ext cx="878687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/>
              <a:t>ผู้มีอำนาจสั่งการและลงชื่อในคำสั่งเรียกกำลังพลสำรอง</a:t>
            </a:r>
          </a:p>
          <a:p>
            <a:pPr algn="ctr"/>
            <a:r>
              <a:rPr lang="th-TH" sz="3600" b="1" dirty="0"/>
              <a:t>เข้ารับราชการทหาร  (เว้นการระดมพล)</a:t>
            </a:r>
            <a:endParaRPr lang="th-TH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786060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 err="1"/>
              <a:t>ปล.กห.</a:t>
            </a:r>
            <a:r>
              <a:rPr lang="th-TH" sz="3600" b="1" dirty="0"/>
              <a:t>, ผบ.สส., ผบ.ทบ., </a:t>
            </a:r>
            <a:r>
              <a:rPr lang="th-TH" sz="3600" b="1" dirty="0" err="1"/>
              <a:t>ผบ.ทร.</a:t>
            </a:r>
            <a:r>
              <a:rPr lang="th-TH" sz="3600" b="1" dirty="0"/>
              <a:t>, ผบ.ทอ.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4348" y="3500440"/>
            <a:ext cx="8072494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จก.สรรพกำลังกลาโหม, ผบ.</a:t>
            </a:r>
            <a:r>
              <a:rPr lang="th-TH" sz="3600" b="1" dirty="0" err="1"/>
              <a:t>นรด.</a:t>
            </a:r>
            <a:r>
              <a:rPr lang="th-TH" sz="3600" b="1" dirty="0"/>
              <a:t>, </a:t>
            </a:r>
          </a:p>
          <a:p>
            <a:pPr algn="ctr"/>
            <a:r>
              <a:rPr lang="th-TH" sz="3600" b="1" dirty="0" err="1"/>
              <a:t>จก.ก</a:t>
            </a:r>
            <a:r>
              <a:rPr lang="th-TH" sz="3600" b="1" dirty="0"/>
              <a:t>พ.ทบ., </a:t>
            </a:r>
            <a:r>
              <a:rPr lang="th-TH" sz="3600" b="1" dirty="0" err="1"/>
              <a:t>จก.กพ.ทร.</a:t>
            </a:r>
            <a:r>
              <a:rPr lang="th-TH" sz="3600" b="1" dirty="0"/>
              <a:t>, </a:t>
            </a:r>
            <a:r>
              <a:rPr lang="th-TH" sz="3600" b="1" dirty="0" err="1"/>
              <a:t>จก.ก</a:t>
            </a:r>
            <a:r>
              <a:rPr lang="th-TH" sz="3600" b="1" dirty="0"/>
              <a:t>พ.ทอ.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3116638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57158" y="4083417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2916763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-164048" y="3579953"/>
            <a:ext cx="10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0"/>
          <p:cNvSpPr/>
          <p:nvPr/>
        </p:nvSpPr>
        <p:spPr>
          <a:xfrm>
            <a:off x="714348" y="4786324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ผบ.</a:t>
            </a:r>
            <a:r>
              <a:rPr lang="th-TH" sz="3600" b="1" dirty="0" err="1"/>
              <a:t>มทบ.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2" name="ลูกศรเชื่อมต่อแบบตรง 31"/>
          <p:cNvCxnSpPr/>
          <p:nvPr/>
        </p:nvCxnSpPr>
        <p:spPr>
          <a:xfrm>
            <a:off x="357158" y="511690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-164048" y="4606211"/>
            <a:ext cx="10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01122" cy="1428760"/>
          </a:xfrm>
        </p:spPr>
        <p:txBody>
          <a:bodyPr>
            <a:noAutofit/>
          </a:bodyPr>
          <a:lstStyle/>
          <a:p>
            <a:pPr algn="ctr"/>
            <a:r>
              <a:rPr lang="th-TH" sz="8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071678"/>
            <a:ext cx="3571900" cy="44053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8" y="2357430"/>
            <a:ext cx="4670207" cy="35010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เข้ารับราชการทหารในการเรียกกำลังพลสำรอง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285994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๑. เพื่อตรวจสอบ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20" y="3159627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๒. เพื่อฝึกวิชาทหาร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017981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๓. เพื่อปฏิบัติราชการ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4875237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๔. เพื่อทดลองความพรั่งพร้อม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720" y="5760629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๕. เพื่อการระดมพล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สี่เหลี่ยมผืนผ้ามุมมน 2">
            <a:extLst>
              <a:ext uri="{FF2B5EF4-FFF2-40B4-BE49-F238E27FC236}">
                <a16:creationId xmlns:a16="http://schemas.microsoft.com/office/drawing/2014/main" id="{39B33551-8DD5-D59C-E7BF-76C2DAAEA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438" y="2565400"/>
            <a:ext cx="3382962" cy="13684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125" name="วงรี 3">
            <a:extLst>
              <a:ext uri="{FF2B5EF4-FFF2-40B4-BE49-F238E27FC236}">
                <a16:creationId xmlns:a16="http://schemas.microsoft.com/office/drawing/2014/main" id="{39794248-A578-F8BD-4BF1-D142C7CD8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565400"/>
            <a:ext cx="2665412" cy="19431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342900" marR="0" lvl="0" indent="-3429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C404E0F7-CA83-F2D4-8DDC-8C87C35E6E50}"/>
              </a:ext>
            </a:extLst>
          </p:cNvPr>
          <p:cNvSpPr>
            <a:spLocks/>
          </p:cNvSpPr>
          <p:nvPr/>
        </p:nvSpPr>
        <p:spPr bwMode="auto">
          <a:xfrm>
            <a:off x="683568" y="5589240"/>
            <a:ext cx="8077200" cy="1143000"/>
          </a:xfrm>
          <a:prstGeom prst="bevel">
            <a:avLst>
              <a:gd name="adj" fmla="val 12500"/>
            </a:avLst>
          </a:prstGeom>
          <a:solidFill>
            <a:srgbClr val="002060"/>
          </a:solidFill>
          <a:ln w="6350">
            <a:solidFill>
              <a:srgbClr val="FF0066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หน้าที่ของกำลังพลสำรองและกฎหมายที่เกี่ยวข้อง</a:t>
            </a:r>
            <a:endParaRPr kumimoji="0" lang="en-US" altLang="th-TH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E5077DE-9979-7B50-1B21-2009548AE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0954D-6CAA-4FA8-A36E-223032749768}" type="slidenum">
              <a:rPr kumimoji="0" lang="en-US" altLang="th-TH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h-TH" altLang="th-TH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การเป็นกำลังพลสำรองตามพระราชบัญญัตินี้</a:t>
            </a:r>
          </a:p>
        </p:txBody>
      </p:sp>
      <p:pic>
        <p:nvPicPr>
          <p:cNvPr id="10" name="รูปภาพ 9" descr="1484967442805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43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รูปภาพ 10" descr="148496745562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1156" y="4143380"/>
            <a:ext cx="43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85720" y="2214554"/>
            <a:ext cx="8715436" cy="20005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ให้ได้รับยกเว้นการเรียกพลเพื่อตรวจสอบ เพื่อฝึกวิชาทหารหรือเพื่อทดลองความพรั่งพร้อมและการระดมพลตามกฎหมายว่าด้วยการรับราชการทหาร</a:t>
            </a:r>
            <a:endParaRPr lang="th-TH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เพื่อตรวจสอบ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285994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๑. </a:t>
            </a:r>
            <a:r>
              <a:rPr lang="th-TH" sz="4400" b="1" dirty="0"/>
              <a:t>เข้ารับการตรวจสอบสภาพ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117423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๒. </a:t>
            </a:r>
            <a:r>
              <a:rPr lang="th-TH" sz="4400" b="1" dirty="0"/>
              <a:t>ตรวจสอบบัญชีเตรียมกำลังพลสำรอง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961709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๓.</a:t>
            </a:r>
            <a:r>
              <a:rPr lang="th-TH" sz="4400" b="1" dirty="0"/>
              <a:t>ซักซ้อมระเบียบการ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790827"/>
            <a:ext cx="8643998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เพื่อประโยชน์ในการเตรียมความพร้อม   ในการเรียก      กำลังพลสำรอง   เพื่อฝึกวิชาทหาร เพื่อปฏิบัติราชการ หรือ  เพื่อทดลองความพรั่งพร้อม และการระดมพล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เพื่อฝึกวิชาทหาร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2214554"/>
            <a:ext cx="8643998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เข้ารับการฝึก ศึกษา หรือทบทวนวิชาทหาร เพื่อให้มีความรู้ความสามารถพร้อมที่จะปฏิบัติหน้าที่ได้อย่างมีประสิทธิภาพ</a:t>
            </a:r>
          </a:p>
        </p:txBody>
      </p:sp>
      <p:pic>
        <p:nvPicPr>
          <p:cNvPr id="10" name="รูปภาพ 9" descr="1484967442805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43380"/>
            <a:ext cx="43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รูปภาพ 10" descr="1484967455621.jpg"/>
          <p:cNvPicPr preferRelativeResize="0"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1156" y="4143380"/>
            <a:ext cx="43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เพื่อปฏิบัติราชการ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285994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๑. </a:t>
            </a:r>
            <a:r>
              <a:rPr lang="th-TH" sz="4400" b="1" dirty="0"/>
              <a:t>ภารกิจที่ต้องใช้ความรู้ความเชี่ยวชาญเป็นการเฉพาะ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117421"/>
            <a:ext cx="8643998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๒. </a:t>
            </a:r>
            <a:r>
              <a:rPr lang="th-TH" sz="4400" b="1" dirty="0"/>
              <a:t>เพื่อปฏิบัติหน้าที่ในการป้องกันและแก้ไขปัญหาจาก</a:t>
            </a:r>
          </a:p>
          <a:p>
            <a:r>
              <a:rPr lang="th-TH" sz="4400" b="1" dirty="0"/>
              <a:t>    ภัยพิบัติตามกฎหมายว่าด้วยการป้องกันและบรรเทา </a:t>
            </a:r>
          </a:p>
          <a:p>
            <a:r>
              <a:rPr lang="th-TH" sz="4400" b="1" dirty="0"/>
              <a:t>    สาธารณภัย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857226" y="5434628"/>
            <a:ext cx="82830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ต้องกระทำเป็นการชั่วคราวและเท่าที่จำเป็น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484966424764.jpg"/>
          <p:cNvPicPr preferRelativeResize="0"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15302" y="4784126"/>
            <a:ext cx="4428000" cy="18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รูปภาพ 7" descr="31206.jpg"/>
          <p:cNvPicPr preferRelativeResize="0">
            <a:picLocks/>
          </p:cNvPicPr>
          <p:nvPr/>
        </p:nvPicPr>
        <p:blipFill>
          <a:blip r:embed="rId4"/>
          <a:srcRect t="26881" b="17204"/>
          <a:stretch>
            <a:fillRect/>
          </a:stretch>
        </p:blipFill>
        <p:spPr>
          <a:xfrm>
            <a:off x="114708" y="4786322"/>
            <a:ext cx="4428000" cy="18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เพื่อทดลองความพรั่งพร้อม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285994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๑. </a:t>
            </a:r>
            <a:r>
              <a:rPr lang="th-TH" sz="4400" b="1" dirty="0"/>
              <a:t>เข้ารับการทดสอบแผน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117423"/>
            <a:ext cx="8643998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400" b="1" dirty="0">
                <a:solidFill>
                  <a:schemeClr val="accent6">
                    <a:lumMod val="50000"/>
                  </a:schemeClr>
                </a:solidFill>
              </a:rPr>
              <a:t>๒. เ</a:t>
            </a:r>
            <a:r>
              <a:rPr lang="th-TH" sz="4400" b="1" dirty="0"/>
              <a:t>ตรียมรับสถานการณ์</a:t>
            </a:r>
            <a:endParaRPr lang="th-TH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28598" y="4000504"/>
            <a:ext cx="8594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เพื่อให้สามารถปฏิบัติหน้าที่ตามแผนที่กำหนด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หน้าที่ของกำลังพลสำรอง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4"/>
            <a:ext cx="864399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เพื่อการระดมพล   (โดยการตราเป็นพระราชกฤษฎีกา)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285994"/>
            <a:ext cx="8643998" cy="7540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200" b="1" dirty="0">
                <a:solidFill>
                  <a:schemeClr val="accent6">
                    <a:lumMod val="50000"/>
                  </a:schemeClr>
                </a:solidFill>
              </a:rPr>
              <a:t>๑.</a:t>
            </a:r>
            <a:r>
              <a:rPr lang="th-TH" sz="4200" b="1" dirty="0"/>
              <a:t>การประกาศสถานการณ์ฉุกเฉิน/ประกาศใช้กฎอัยการศึก</a:t>
            </a:r>
            <a:endParaRPr lang="th-TH" sz="4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3117421"/>
            <a:ext cx="8643998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th-TH" sz="4200" b="1" dirty="0">
                <a:solidFill>
                  <a:schemeClr val="accent6">
                    <a:lumMod val="50000"/>
                  </a:schemeClr>
                </a:solidFill>
              </a:rPr>
              <a:t>๒.</a:t>
            </a:r>
            <a:r>
              <a:rPr lang="th-TH" sz="4200" b="1" dirty="0"/>
              <a:t>กรณีที่มีการรบหรือการสงคราม</a:t>
            </a:r>
            <a:endParaRPr lang="th-TH" sz="4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84405" y="4005868"/>
            <a:ext cx="864531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h-TH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จนถึงขั้นที่ต้องมีการระดมสรรพกำลังของชาติ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86324"/>
            <a:ext cx="4008048" cy="19609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786322"/>
            <a:ext cx="3714776" cy="1914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สถานภาพกำลังพลสำรอง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553822"/>
            <a:ext cx="8501122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กำลังพลสำรองต้องอยู่ในวินัยทหารตามกฎหมายว่าด้วยวินัยทหาร เช่นเดียวกับ  ทหารประจำการหรือ  ทหารกองประจำการ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3734234"/>
            <a:ext cx="8501122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48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   สิทธิได้รับค่าตอบแทน ค่าเบี้ยเลี้ยง ค่าอาหาร     ค่าพาหนะ ค่าเช่าที่พัก การรักษาพยาบาล   และสิทธิประโยชน์อื่น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01122" cy="1428760"/>
          </a:xfrm>
        </p:spPr>
        <p:txBody>
          <a:bodyPr>
            <a:noAutofit/>
          </a:bodyPr>
          <a:lstStyle/>
          <a:p>
            <a:pPr algn="ctr"/>
            <a:r>
              <a:rPr lang="th-TH" sz="8000" dirty="0">
                <a:effectLst>
                  <a:glow rad="228600">
                    <a:srgbClr val="FFFFFF"/>
                  </a:glow>
                </a:effectLst>
              </a:rPr>
              <a:t>บทกำหนดโทษ</a:t>
            </a:r>
          </a:p>
        </p:txBody>
      </p:sp>
      <p:pic>
        <p:nvPicPr>
          <p:cNvPr id="6" name="Picture 11"/>
          <p:cNvPicPr>
            <a:picLocks noChangeArrowheads="1"/>
          </p:cNvPicPr>
          <p:nvPr/>
        </p:nvPicPr>
        <p:blipFill>
          <a:blip r:embed="rId2"/>
          <a:srcRect l="17486" t="6879" r="6760"/>
          <a:stretch>
            <a:fillRect/>
          </a:stretch>
        </p:blipFill>
        <p:spPr bwMode="auto">
          <a:xfrm>
            <a:off x="180594" y="3429000"/>
            <a:ext cx="4605720" cy="33086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6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714488"/>
            <a:ext cx="521497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บทกำหนดโทษ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9512" y="1469416"/>
            <a:ext cx="8784976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มาตรา ๓๗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2281543"/>
            <a:ext cx="8784976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3400" b="1" dirty="0"/>
              <a:t>         กำลังพลสำรองผู้ใดหลีกเลี่ยงหรือขัดขืนไม่มาหรือมาแต่ไม่เข้ารับราชการทหาร  ในการเรียกกำลังพลสำรอง </a:t>
            </a:r>
            <a:r>
              <a:rPr lang="th-TH" sz="3400" b="1" dirty="0">
                <a:solidFill>
                  <a:srgbClr val="FF0000"/>
                </a:solidFill>
              </a:rPr>
              <a:t>เพื่อตรวจสอบตามมาตรา ๒๐</a:t>
            </a:r>
            <a:r>
              <a:rPr lang="th-TH" sz="3400" b="1" dirty="0"/>
              <a:t>         ต้องระวางโทษจำคุกไม่เกินสามเดือน หรือปรับไม่เกินห้าพันบาท หรือ    ทั้งจำทั้งปรับ</a:t>
            </a:r>
            <a:endParaRPr lang="th-TH" sz="34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79512" y="4556844"/>
            <a:ext cx="8784976" cy="22467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3400" b="1" dirty="0"/>
              <a:t>         กำลังพลสำรองผู้ใดหลีกเลี่ยงหรือขัดขืนไม่มาหรือมาแต่ไม่เข้ารับ   ราชการทหารในการเรียกกำลังพลสำรอง</a:t>
            </a:r>
            <a:r>
              <a:rPr lang="th-TH" sz="3400" b="1" dirty="0">
                <a:solidFill>
                  <a:srgbClr val="FF0000"/>
                </a:solidFill>
              </a:rPr>
              <a:t>เพื่อฝึกวิชาทหาร </a:t>
            </a:r>
            <a:r>
              <a:rPr lang="th-TH" sz="3400" b="1" dirty="0"/>
              <a:t>หรือ</a:t>
            </a:r>
            <a:r>
              <a:rPr lang="th-TH" sz="3400" b="1" dirty="0">
                <a:solidFill>
                  <a:srgbClr val="FF0000"/>
                </a:solidFill>
              </a:rPr>
              <a:t>เพื่อปฏิบัติราชการ </a:t>
            </a:r>
            <a:r>
              <a:rPr lang="th-TH" sz="3400" b="1" dirty="0"/>
              <a:t>หรือ</a:t>
            </a:r>
            <a:r>
              <a:rPr lang="th-TH" sz="3400" b="1" dirty="0">
                <a:solidFill>
                  <a:srgbClr val="FF0000"/>
                </a:solidFill>
              </a:rPr>
              <a:t>เพื่อทดลองความพรั่งพร้อม </a:t>
            </a:r>
            <a:r>
              <a:rPr lang="th-TH" sz="3400" b="1" dirty="0"/>
              <a:t>หรือใน</a:t>
            </a:r>
            <a:r>
              <a:rPr lang="th-TH" sz="3400" b="1" dirty="0">
                <a:solidFill>
                  <a:srgbClr val="FF0000"/>
                </a:solidFill>
              </a:rPr>
              <a:t>การระดมพล</a:t>
            </a:r>
          </a:p>
          <a:p>
            <a:r>
              <a:rPr lang="th-TH" sz="3400" b="1" dirty="0"/>
              <a:t>ตามมาตรา ๒๐ ต้องระวางโทษจำคุกไม่เกินสี่ปี</a:t>
            </a:r>
            <a:endParaRPr lang="th-TH" sz="34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บทกำหนดโทษ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470942"/>
            <a:ext cx="850112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มาตรา ๓๘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2326369"/>
            <a:ext cx="8607330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3200" b="1" dirty="0"/>
              <a:t>กำลังพลสำรองผู้ใดหลีกเลี่ยงหรือขัดขืนไม่อยู่รับราชการทหารตามมาตรา</a:t>
            </a:r>
            <a:r>
              <a:rPr lang="en-US" sz="3200" b="1" dirty="0"/>
              <a:t> </a:t>
            </a:r>
            <a:r>
              <a:rPr lang="th-TH" sz="3200" b="1" dirty="0"/>
              <a:t>๒๐ จนครบกำหนดเวลาตามที่กำหนดในคำสั่งเรียก โดยมิได้รับอนุญาต หรือไม่มาปฏิบัติราชการเมื่อพ้นกำหนดอนุญาตลาแล้ว  ให้ถือว่าผู้นั้นกระทำความผิด</a:t>
            </a:r>
            <a:r>
              <a:rPr lang="en-US" sz="3200" b="1" dirty="0"/>
              <a:t> </a:t>
            </a:r>
            <a:r>
              <a:rPr lang="th-TH" sz="3200" b="1" dirty="0"/>
              <a:t>ฐานหนีราชการและต้องระวางโทษตามกฎหมายว่าด้วยอาญาทหารและให้นำบทบัญญัติตามกฎหมายว่าด้วยอาญาทหารในส่วนที่เกี่ยวกับอำนาจลงทัณฑ์</a:t>
            </a:r>
            <a:r>
              <a:rPr lang="en-US" sz="3200" b="1" dirty="0"/>
              <a:t>  </a:t>
            </a:r>
            <a:r>
              <a:rPr lang="th-TH" sz="3200" b="1" dirty="0"/>
              <a:t>ในความผิดต่อวินัยทหารมาใช้บังคับแก่การกระทำความผิดนี้</a:t>
            </a:r>
            <a:endParaRPr lang="th-TH" sz="32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501122" cy="1428760"/>
          </a:xfrm>
        </p:spPr>
        <p:txBody>
          <a:bodyPr>
            <a:noAutofit/>
          </a:bodyPr>
          <a:lstStyle/>
          <a:p>
            <a:pPr algn="ctr"/>
            <a:r>
              <a:rPr lang="th-TH" sz="8000" dirty="0">
                <a:effectLst>
                  <a:glow rad="228600">
                    <a:srgbClr val="FFFFFF"/>
                  </a:glow>
                </a:effectLst>
              </a:rPr>
              <a:t>การเป็นกำลังพลสำรอง</a:t>
            </a:r>
          </a:p>
        </p:txBody>
      </p:sp>
      <p:pic>
        <p:nvPicPr>
          <p:cNvPr id="8" name="รูปภาพ 7" descr="เคลื่อนที่13022017_๑๗๐๒๑๕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786190"/>
            <a:ext cx="4143372" cy="29051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รูปภาพ 8" descr="เคลื่อนที่14022017_๑๗๐๒๑๕_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2" y="2357430"/>
            <a:ext cx="4679157" cy="3119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บทกำหนดโทษ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470942"/>
            <a:ext cx="850112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มาตรา ๓๙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326369"/>
            <a:ext cx="850112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3600" b="1" dirty="0"/>
              <a:t>กำลังพลสำรองในบัญชีบรรจุกำลังผู้ใดไม่ปฏิบัติตามมาตรา ๓๔   ต้องระวางโทษจำคุกไม่เกินหนึ่งเดือน หรือปรับไม่เกินหนึ่งพันบาท หรือทั้งจำทั้งปรับ</a:t>
            </a:r>
            <a:endParaRPr lang="th-TH" sz="36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บทกำหนดโทษ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1470942"/>
            <a:ext cx="8501122" cy="76944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dirty="0">
                <a:effectLst>
                  <a:glow rad="228600">
                    <a:schemeClr val="bg1">
                      <a:alpha val="40000"/>
                    </a:schemeClr>
                  </a:glow>
                </a:effectLst>
              </a:rPr>
              <a:t> มาตรา ๔๐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5720" y="2326369"/>
            <a:ext cx="8501122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th-TH" sz="3600" b="1" dirty="0"/>
              <a:t>   นายจ้างผู้ใดไม่จ่ายค่าจ้างให้แก่ลูกจ้างซึ่งเป็นกำลังพลสำรองในวันลาเพื่อรับราชการทหารตามพระราชบัญญัตินี้   ต้องระวางโทษปรับไม่เกินสองหมื่นบาท</a:t>
            </a:r>
            <a:endParaRPr lang="th-TH" sz="3600" b="1" dirty="0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การบรรจุรายชื่อในบัญชีบรรจุกำลัง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6"/>
            <a:ext cx="8678768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๑. รับสมัครจากบุคคลซึ่งมีคุณสมบัติและไม่มีลักษณะต้องห้าม    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ตามที่กำหนดในข้อบังคับ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867876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๒. คัดเลือกจาก  นายทหารสัญญาบัตรกองหนุน 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นายทหารสัญญาบัตรนอกราชการ 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นายทหารสัญญาบัตรนอกกอง 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ทหารกองหนุนประเภทที่ ๑ 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ทหารกองหนุนประเภทที่ ๒ หรือ</a:t>
            </a:r>
          </a:p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    ทหารกองเกินตามกฎหมายว่าด้วยการรับราชการทหาร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การรับบุคคลเข้าเป็นกำลังพลสำรอง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720" y="1500176"/>
            <a:ext cx="850112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๑. </a:t>
            </a:r>
            <a:r>
              <a:rPr lang="th-TH" sz="4000" b="1" dirty="0"/>
              <a:t>ตามมาตรา ๑๕ (๑) ให้บรรจุรายชื่อลงในบัญชีบรรจุกำลัง</a:t>
            </a:r>
          </a:p>
          <a:p>
            <a:r>
              <a:rPr lang="th-TH" sz="4000" b="1" dirty="0"/>
              <a:t>    ของหน่วยทหาร ที่กำลังพลสำรองแจ้งความประสงค์</a:t>
            </a:r>
            <a:endParaRPr lang="th-TH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928934"/>
            <a:ext cx="8501122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chemeClr val="accent6">
                    <a:lumMod val="50000"/>
                  </a:schemeClr>
                </a:solidFill>
              </a:rPr>
              <a:t>๒. </a:t>
            </a:r>
            <a:r>
              <a:rPr lang="th-TH" sz="4000" b="1" dirty="0"/>
              <a:t>ตามมาตรา ๑๕ (๒) ให้บรรจุรายชื่อลงในบัญชีบรรจุกำลัง</a:t>
            </a:r>
          </a:p>
          <a:p>
            <a:r>
              <a:rPr lang="th-TH" sz="4000" b="1" dirty="0"/>
              <a:t>    ของหน่วยทหารตามภูมิลำเนาทหาร ตามกฎหมายว่าด้วย       </a:t>
            </a:r>
          </a:p>
          <a:p>
            <a:r>
              <a:rPr lang="th-TH" sz="4000" b="1" dirty="0"/>
              <a:t>    การรับราชการทหาร</a:t>
            </a:r>
            <a:endParaRPr lang="th-TH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5720" y="4941168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เมื่อดำเนินการแล้ว </a:t>
            </a:r>
          </a:p>
          <a:p>
            <a:r>
              <a:rPr lang="th-TH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ให้พนักงานเจ้าหน้าที่แจ้งให้กำลังพลสำรองทราบ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500176"/>
            <a:ext cx="878687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3600" b="1" dirty="0"/>
              <a:t>กรรมวิธีในการเรียกกำลังพลสำรองเข้ารับราชการทหารตาม</a:t>
            </a:r>
          </a:p>
          <a:p>
            <a:pPr algn="ctr"/>
            <a:r>
              <a:rPr lang="th-TH" sz="3600" b="1" dirty="0"/>
              <a:t>ความมุ่งหมายของการเรียกกำลังพลสำรอง</a:t>
            </a:r>
            <a:endParaRPr lang="th-TH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2786060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เพื่อตรวจสอบ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714348" y="3500440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เพื่อฝึกวิชาทหาร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3116638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/>
        </p:nvCxnSpPr>
        <p:spPr>
          <a:xfrm>
            <a:off x="357158" y="3849546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2916763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/>
          <p:nvPr/>
        </p:nvCxnSpPr>
        <p:spPr>
          <a:xfrm rot="5400000">
            <a:off x="-56048" y="3471953"/>
            <a:ext cx="82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สี่เหลี่ยมผืนผ้า 30"/>
          <p:cNvSpPr/>
          <p:nvPr/>
        </p:nvSpPr>
        <p:spPr>
          <a:xfrm>
            <a:off x="714348" y="4214820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เพื่อปฏิบัติราชการ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2" name="ลูกศรเชื่อมต่อแบบตรง 31"/>
          <p:cNvCxnSpPr/>
          <p:nvPr/>
        </p:nvCxnSpPr>
        <p:spPr>
          <a:xfrm>
            <a:off x="357158" y="4545398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ตัวเชื่อมต่อตรง 32"/>
          <p:cNvCxnSpPr/>
          <p:nvPr/>
        </p:nvCxnSpPr>
        <p:spPr>
          <a:xfrm rot="5400000">
            <a:off x="15952" y="4224960"/>
            <a:ext cx="68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สี่เหลี่ยมผืนผ้า 33"/>
          <p:cNvSpPr/>
          <p:nvPr/>
        </p:nvSpPr>
        <p:spPr>
          <a:xfrm>
            <a:off x="714348" y="4938874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เพื่อทดลองความพรั่งพร้อม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5" name="ลูกศรเชื่อมต่อแบบตรง 34"/>
          <p:cNvCxnSpPr/>
          <p:nvPr/>
        </p:nvCxnSpPr>
        <p:spPr>
          <a:xfrm>
            <a:off x="357158" y="5269452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ตรง 35"/>
          <p:cNvCxnSpPr/>
          <p:nvPr/>
        </p:nvCxnSpPr>
        <p:spPr>
          <a:xfrm rot="5400000">
            <a:off x="-2048" y="49181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สี่เหลี่ยมผืนผ้า 36"/>
          <p:cNvSpPr/>
          <p:nvPr/>
        </p:nvSpPr>
        <p:spPr>
          <a:xfrm>
            <a:off x="714348" y="5666317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การระดมพล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38" name="ลูกศรเชื่อมต่อแบบตรง 37"/>
          <p:cNvCxnSpPr/>
          <p:nvPr/>
        </p:nvCxnSpPr>
        <p:spPr>
          <a:xfrm>
            <a:off x="357158" y="5996895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/>
        </p:nvCxnSpPr>
        <p:spPr>
          <a:xfrm rot="5400000">
            <a:off x="-56048" y="5599037"/>
            <a:ext cx="82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1" grpId="0" animBg="1"/>
      <p:bldP spid="34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เพื่อตรวจสอบ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กระทำในเวลาปกติ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ปีละไม่เกิน ๑ วัน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2803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ความมุ่งหมาย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355142" y="372983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07035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สี่เหลี่ยมผืนผ้า 43"/>
          <p:cNvSpPr/>
          <p:nvPr/>
        </p:nvSpPr>
        <p:spPr>
          <a:xfrm>
            <a:off x="2786050" y="4572010"/>
            <a:ext cx="364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กำลังพลสำรองพร้อมใช้งาน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เพื่อตรวจสอบ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ทดสอบผลการเรียก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ตรวจสอบบัญชี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2803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ทดสอบและตรวจสอบขนาดเครื่องแต่งกาย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355142" y="372983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07035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1000100" y="4503306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ตรวจร่างกาย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355142" y="4450334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14348" y="4790857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1000100" y="5243812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อบรมและบรรยายเรื่องที่ควรทราบ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9" name="ตัวเชื่อมต่อตรง 18"/>
          <p:cNvCxnSpPr/>
          <p:nvPr/>
        </p:nvCxnSpPr>
        <p:spPr>
          <a:xfrm rot="5400000">
            <a:off x="346142" y="5173714"/>
            <a:ext cx="73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19"/>
          <p:cNvCxnSpPr/>
          <p:nvPr/>
        </p:nvCxnSpPr>
        <p:spPr>
          <a:xfrm>
            <a:off x="714348" y="5531363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20"/>
          <p:cNvSpPr/>
          <p:nvPr/>
        </p:nvSpPr>
        <p:spPr>
          <a:xfrm>
            <a:off x="1000100" y="5971255"/>
            <a:ext cx="7786742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ซักซ้อมวิธีปฏิบัติของเจ้าหน้าที่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3" name="ตัวเชื่อมต่อตรง 22"/>
          <p:cNvCxnSpPr/>
          <p:nvPr/>
        </p:nvCxnSpPr>
        <p:spPr>
          <a:xfrm rot="5400000">
            <a:off x="337142" y="5890971"/>
            <a:ext cx="756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/>
          <p:cNvCxnSpPr/>
          <p:nvPr/>
        </p:nvCxnSpPr>
        <p:spPr>
          <a:xfrm>
            <a:off x="714348" y="6258806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  <p:bldP spid="15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th-TH" sz="6000" dirty="0">
                <a:effectLst>
                  <a:glow rad="228600">
                    <a:srgbClr val="FFFFFF"/>
                  </a:glow>
                </a:effectLst>
              </a:rPr>
              <a:t>การเรียกกำลังพลสำรอง/การระดมพล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14348" y="1568225"/>
            <a:ext cx="8072494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เพื่อฝึกวิชาทหาร</a:t>
            </a:r>
            <a:endParaRPr lang="th-TH" sz="32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357158" y="1898803"/>
            <a:ext cx="360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/>
          <p:cNvCxnSpPr/>
          <p:nvPr/>
        </p:nvCxnSpPr>
        <p:spPr>
          <a:xfrm rot="5400000">
            <a:off x="141952" y="1698928"/>
            <a:ext cx="432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สี่เหลี่ยมผืนผ้า 25"/>
          <p:cNvSpPr/>
          <p:nvPr/>
        </p:nvSpPr>
        <p:spPr>
          <a:xfrm>
            <a:off x="1000100" y="2344161"/>
            <a:ext cx="778674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กระทำในเวลาปกติ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27" name="ตัวเชื่อมต่อตรง 26"/>
          <p:cNvCxnSpPr/>
          <p:nvPr/>
        </p:nvCxnSpPr>
        <p:spPr>
          <a:xfrm rot="5400000">
            <a:off x="535142" y="2501306"/>
            <a:ext cx="36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/>
        </p:nvCxnSpPr>
        <p:spPr>
          <a:xfrm>
            <a:off x="714348" y="266010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สี่เหลี่ยมผืนผ้า 28"/>
          <p:cNvSpPr/>
          <p:nvPr/>
        </p:nvSpPr>
        <p:spPr>
          <a:xfrm>
            <a:off x="1000100" y="3068423"/>
            <a:ext cx="778674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ปีละไม่เกิน ๖๐ วัน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ตัวเชื่อมต่อตรง 29"/>
          <p:cNvCxnSpPr/>
          <p:nvPr/>
        </p:nvCxnSpPr>
        <p:spPr>
          <a:xfrm rot="5400000">
            <a:off x="355142" y="3015451"/>
            <a:ext cx="720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/>
        </p:nvCxnSpPr>
        <p:spPr>
          <a:xfrm>
            <a:off x="714348" y="335597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สี่เหลี่ยมผืนผ้า 40"/>
          <p:cNvSpPr/>
          <p:nvPr/>
        </p:nvSpPr>
        <p:spPr>
          <a:xfrm>
            <a:off x="1000100" y="3782803"/>
            <a:ext cx="7786742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เว้นการรับสมัครบุคคลเข้าเป็นกำลังพลสำรอง มาตรา ๑๕(๑)</a:t>
            </a:r>
          </a:p>
          <a:p>
            <a:pPr algn="ctr"/>
            <a:r>
              <a:rPr lang="th-TH" sz="3600" b="1" dirty="0"/>
              <a:t>ส่วนราชการอาจเรียกฝึกวิชาทหารได้ตามความเหมาะสม 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42" name="ตัวเชื่อมต่อตรง 41"/>
          <p:cNvCxnSpPr/>
          <p:nvPr/>
        </p:nvCxnSpPr>
        <p:spPr>
          <a:xfrm rot="5400000">
            <a:off x="211142" y="3860768"/>
            <a:ext cx="100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ลูกศรเชื่อมต่อแบบตรง 42"/>
          <p:cNvCxnSpPr/>
          <p:nvPr/>
        </p:nvCxnSpPr>
        <p:spPr>
          <a:xfrm>
            <a:off x="714348" y="4357694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สี่เหลี่ยมผืนผ้า 14"/>
          <p:cNvSpPr/>
          <p:nvPr/>
        </p:nvSpPr>
        <p:spPr>
          <a:xfrm>
            <a:off x="1000100" y="5059013"/>
            <a:ext cx="7786742" cy="64633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b="1" dirty="0"/>
              <a:t>ความมุ่งหมาย</a:t>
            </a:r>
            <a:endParaRPr lang="th-TH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6" name="ตัวเชื่อมต่อตรง 15"/>
          <p:cNvCxnSpPr/>
          <p:nvPr/>
        </p:nvCxnSpPr>
        <p:spPr>
          <a:xfrm rot="5400000">
            <a:off x="211142" y="4860900"/>
            <a:ext cx="1008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ลูกศรเชื่อมต่อแบบตรง 16"/>
          <p:cNvCxnSpPr/>
          <p:nvPr/>
        </p:nvCxnSpPr>
        <p:spPr>
          <a:xfrm>
            <a:off x="714348" y="5352687"/>
            <a:ext cx="25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สี่เหลี่ยมผืนผ้า 17"/>
          <p:cNvSpPr/>
          <p:nvPr/>
        </p:nvSpPr>
        <p:spPr>
          <a:xfrm>
            <a:off x="2786050" y="5854505"/>
            <a:ext cx="3648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กำลังพลสำรองพร้อมใช้งาน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9" grpId="0" animBg="1"/>
      <p:bldP spid="41" grpId="0" animBg="1"/>
      <p:bldP spid="15" grpId="0" animBg="1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โมดูล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ชีวิตชีวา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3752</TotalTime>
  <Words>2266</Words>
  <Application>Microsoft Office PowerPoint</Application>
  <PresentationFormat>On-screen Show (4:3)</PresentationFormat>
  <Paragraphs>226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TH SarabunPSK</vt:lpstr>
      <vt:lpstr>Wingdings</vt:lpstr>
      <vt:lpstr>Wingdings 2</vt:lpstr>
      <vt:lpstr>Wingdings 3</vt:lpstr>
      <vt:lpstr>โมดูล</vt:lpstr>
      <vt:lpstr>PowerPoint Presentation</vt:lpstr>
      <vt:lpstr>PowerPoint Presentation</vt:lpstr>
      <vt:lpstr>การเป็นกำลังพลสำรอง</vt:lpstr>
      <vt:lpstr>การบรรจุรายชื่อในบัญชีบรรจุกำลัง</vt:lpstr>
      <vt:lpstr>การรับบุคคลเข้าเป็นกำลังพลสำรอง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การเรียกกำลังพลสำรอง/การระดมพล</vt:lpstr>
      <vt:lpstr>หน้าที่ของกำลังพลสำรอง</vt:lpstr>
      <vt:lpstr>หน้าที่ของกำลังพลสำรอง</vt:lpstr>
      <vt:lpstr>หน้าที่ของกำลังพลสำรอง</vt:lpstr>
      <vt:lpstr>หน้าที่ของกำลังพลสำรอง</vt:lpstr>
      <vt:lpstr>หน้าที่ของกำลังพลสำรอง</vt:lpstr>
      <vt:lpstr>หน้าที่ของกำลังพลสำรอง</vt:lpstr>
      <vt:lpstr>หน้าที่ของกำลังพลสำรอง</vt:lpstr>
      <vt:lpstr>หน้าที่ของกำลังพลสำรอง</vt:lpstr>
      <vt:lpstr>สถานภาพกำลังพลสำรอง</vt:lpstr>
      <vt:lpstr>บทกำหนดโทษ</vt:lpstr>
      <vt:lpstr>บทกำหนดโทษ</vt:lpstr>
      <vt:lpstr>บทกำหนดโทษ</vt:lpstr>
      <vt:lpstr>บทกำหนดโทษ</vt:lpstr>
      <vt:lpstr>บทกำหนดโทษ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พระราชบัญญัติกำลังพลสำรอง พ.ศ. ๒๕๕๘</dc:title>
  <dc:creator>HP</dc:creator>
  <cp:lastModifiedBy>User</cp:lastModifiedBy>
  <cp:revision>423</cp:revision>
  <dcterms:created xsi:type="dcterms:W3CDTF">2017-06-01T03:20:40Z</dcterms:created>
  <dcterms:modified xsi:type="dcterms:W3CDTF">2025-09-02T03:01:44Z</dcterms:modified>
</cp:coreProperties>
</file>