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  <p:sldMasterId id="2147483701" r:id="rId4"/>
    <p:sldMasterId id="2147483719" r:id="rId5"/>
  </p:sldMasterIdLst>
  <p:notesMasterIdLst>
    <p:notesMasterId r:id="rId57"/>
  </p:notesMasterIdLst>
  <p:sldIdLst>
    <p:sldId id="573" r:id="rId6"/>
    <p:sldId id="748" r:id="rId7"/>
    <p:sldId id="443" r:id="rId8"/>
    <p:sldId id="315" r:id="rId9"/>
    <p:sldId id="317" r:id="rId10"/>
    <p:sldId id="258" r:id="rId11"/>
    <p:sldId id="305" r:id="rId12"/>
    <p:sldId id="318" r:id="rId13"/>
    <p:sldId id="319" r:id="rId14"/>
    <p:sldId id="320" r:id="rId15"/>
    <p:sldId id="321" r:id="rId16"/>
    <p:sldId id="324" r:id="rId17"/>
    <p:sldId id="450" r:id="rId18"/>
    <p:sldId id="322" r:id="rId19"/>
    <p:sldId id="428" r:id="rId20"/>
    <p:sldId id="429" r:id="rId21"/>
    <p:sldId id="430" r:id="rId22"/>
    <p:sldId id="431" r:id="rId23"/>
    <p:sldId id="434" r:id="rId24"/>
    <p:sldId id="432" r:id="rId25"/>
    <p:sldId id="433" r:id="rId26"/>
    <p:sldId id="437" r:id="rId27"/>
    <p:sldId id="436" r:id="rId28"/>
    <p:sldId id="435" r:id="rId29"/>
    <p:sldId id="259" r:id="rId30"/>
    <p:sldId id="333" r:id="rId31"/>
    <p:sldId id="332" r:id="rId32"/>
    <p:sldId id="357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86" r:id="rId42"/>
    <p:sldId id="387" r:id="rId43"/>
    <p:sldId id="388" r:id="rId44"/>
    <p:sldId id="389" r:id="rId45"/>
    <p:sldId id="390" r:id="rId46"/>
    <p:sldId id="391" r:id="rId47"/>
    <p:sldId id="392" r:id="rId48"/>
    <p:sldId id="393" r:id="rId49"/>
    <p:sldId id="394" r:id="rId50"/>
    <p:sldId id="396" r:id="rId51"/>
    <p:sldId id="397" r:id="rId52"/>
    <p:sldId id="398" r:id="rId53"/>
    <p:sldId id="400" r:id="rId54"/>
    <p:sldId id="401" r:id="rId55"/>
    <p:sldId id="749" r:id="rId5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3333CC"/>
    <a:srgbClr val="00FF00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1176" autoAdjust="0"/>
  </p:normalViewPr>
  <p:slideViewPr>
    <p:cSldViewPr>
      <p:cViewPr varScale="1">
        <p:scale>
          <a:sx n="77" d="100"/>
          <a:sy n="77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0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8F68F-6C4D-4B84-8D58-092BFAAF17FC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DE36D-4BCA-4314-8514-EE20F5D1E96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BB82AD-A102-418E-A338-02B7912DE687}" type="slidenum">
              <a:rPr lang="th-TH" smtClean="0"/>
              <a:pPr>
                <a:defRPr/>
              </a:pPr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6807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มาตรา 2 มาตรา 27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มาตรา 2 มาตรา 27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22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มาตรา ๔  ในพระราชบัญญัตินี้   </a:t>
            </a:r>
          </a:p>
          <a:p>
            <a:r>
              <a:rPr lang="th-TH" dirty="0"/>
              <a:t>(๑) “ วิธีนับอายุ ” ถ้าเกิดพุทธศักราชใดให้ถือว่ามีอายุครบหนึ่งปีบริบูรณ์เมื่อสิ้นพุทธศักราชที่เกิดนั้น ส่วนการนับอายุต่อไปให้นับแต่เฉพาะปีที่สิ้นพุทธศักราชแล้ว ถ้าไม่ปรากฏปีเกิดให้นายอำเภอท้องที่เป็นผู้กำหนด</a:t>
            </a:r>
            <a:r>
              <a:rPr lang="th-TH"/>
              <a:t>ตามที่กำหนด</a:t>
            </a:r>
            <a:r>
              <a:rPr lang="th-TH" dirty="0"/>
              <a:t>ในกฎกระทรวง 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มาตรา3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25</a:t>
            </a:fld>
            <a:endParaRPr 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27</a:t>
            </a:fld>
            <a:endParaRPr lang="th-T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50432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38</a:t>
            </a:fld>
            <a:endParaRPr lang="th-T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๑๗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๑ เป็นผู้ที่สำเร็จการฝึกวิชาทหารตามกฎหมายว่าด้วยการส่งเสริมการฝึกวิชาทหาร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รวมถึงผู้ที่สำเร็จการฝึกวิชาทหารจากต่างประเทศ ซึ่งกระทรวงกลาโหมรับรอง</a:t>
            </a:r>
            <a:r>
              <a:rPr lang="th-TH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วิทย</a:t>
            </a:r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ฐานะเทียบเท่ากับ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ผู้ที่สำเร็จการฝึกวิชาทหารตามกฎหมายว่าด้วยการส่งเสริมการฝึกวิชาทหาร และสำเร็จการศึกษา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ซึ่งกระทรวงศึกษาธิการรับรอง</a:t>
            </a:r>
            <a:r>
              <a:rPr lang="th-TH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วิทย</a:t>
            </a:r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ฐานะเทียบเท่า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๑๗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 เป็นทหารประจำการที่ลาออกจากราชการทหาร ตามกฎหมายว่าด้วยระเบียบข้าราชการทหาร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๑๗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๓ เป็นทหารกองประจำการที่รับราชการครบกำหนดแล้วปลดเป็นกองหนุนตามกฎหมายว่าด้วยการรับราชการทหาร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๑๗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๔ เป็นทหารกองเกินหรือทหารกองหนุนประเภทที่ ๒ ตามกฎหมายว่าด้วยการรับราชการทหาร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๑๗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๕ เป็นบุคคลทั่วไปที่มีคุณสมบัติครบถ้วนตามที่กระทรวงกลาโหมกำหนด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39</a:t>
            </a:fld>
            <a:endParaRPr lang="th-T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41</a:t>
            </a:fld>
            <a:endParaRPr lang="th-TH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ข้อ ๒๐ การฝึกศึกษากำลังพลสำรองพร้อมใช้งาน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๒๐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๑ การฝึกศึกษากำลังพลสำรอง เมื่อมีการเรียกกำลังพลสำรองเพื่อตรวจสอบให้มีการฝึกศึกษา อบรม ในเรื่องที่กำลังพลสำรองควรทราบ เป็นการกระตุ้นเตือนหรือเพิ่มพูนความรู้ความเข้าใจ เพื่อให้กำลังพลสำรองตื่นตัวและมั่นใจว่าตนยังเป็นกำลังพลสำรองอยู่เสมอ โดยมอบให้หน่วยกำลังพลสำรอง หรือหน่วยทหารตามที่ส่วนราชการกำหนด ทำหน้าที่เป็นหน่วยฝึกกำลังพลสำรอง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๒๐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 การฝึกศึกษากำลังพลสำรอง เมื่อมีการเรียกกำลังพลสำรองเพื่อฝึกวิชาทหารให้มีการฝึกศึกษา อบรม ในเรื่องดังต่อไปนี้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๒๐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๑ การฝึกหรือทบทวนวิชาทหาร รวมทั้งการปฏิบัติหน้าที่ตามกฎหมายว่าด้วยการจัดระเบียบราชการกระทรวงกลาโหม ในแต่ละตำแหน่ง เป็นรายบุคคลหรือเป็นหน่วยให้มีความรู้ ความสามารถ พร้อมที่จะปฏิบัติหน้าที่ได้อย่างมีประสิทธิภาพ โดยมอบให้หน่วยกำลังพลสำรอง หรือหน่วยทหารตามที่ส่วนราชการกำหนด ทำหน้าที่เป็นหน่วยฝึกกำลังพลสำรอง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๒๐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 การฝึกศึกษาหลักสูตรตามแนวทางการรับราชการทหารให้กำลังพลสำรองได้รับการศึกษาในหลักสูตรตามแนวทางการรับราชการทหารและหลักสูตรเพิ่มพูนความรู้เช่นเดียวกับทหารประจำการตามกฎหมายว่าด้วยระเบียบข้าราชการทหารโดยอนุโลม และปรับลดเวลาการฝึกศึกษาเพื่อให้กำลังพลสำรองมีความรู้ความสามารถเฉพาะตำแหน่งที่บรรจุ โดยมอบให้หน่วยทหาร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ตามที่ส่วนราชการกำหนด ทำหน้าที่เป็นหน่วยฝึกศึกษากำลังพลสำรอง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๒๐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๓ การฝึกศึกษากำลังพลสำรอง เมื่อมีการเรียกกำลังพลสำรองเพื่อปฏิบัติราชการให้มีการฝึกศึกษา อบรม ในเรื่องดังต่อไปนี้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๒๐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๓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๑ การฝึกปฏิบัติหน้าที่รักษาความปลอดภัยที่ตั้งหน่วยทหารโดยมอบให้หน่วยกำลังพลสำรอง หรือหน่วยทหารตามที่ส่วนราชการกำหนด ทำหน้าที่เป็นหน่วยฝึกกำลังพลสำรอง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๒๐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๓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 การฝึกปฏิบัติหน้าที่ที่ต้องใช้ความรู้ความเชี่ยวชาญเป็นการเฉพาะโดยมอบให้หน่วยกำลังพลสำรอง หรือหน่วยทหารตามที่ส่วนราชการกำหนด ทำหน้าที่เป็นหน่วยฝึกกำลังพลสำรอง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๒๐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๓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๓ การฝึกปฏิบัติหน้าที่ในการป้องกันและแก้ไขปัญหาจากภัยพิบัติตามกฎหมายว่าด้วยการป้องกันและบรรเทาสาธารณภัย โดยมอบให้หน่วยกำลังพลสำรอง หรือหน่วยทหารตามที่ส่วนราชการกำหนดทำหน้าที่เป็นหน่วยฝึกกำลังพลสำรอง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๒๐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๔ การฝึกศึกษากำลังพลสำรอง เมื่อมีการเรียกกำลังพลสำรองเพื่อทดลองความพรั่งพร้อม ให้มีการฝึกศึกษา อบรม ในเรื่องการเพิ่มพูนความรู้ ความสามารถ ในการปฏิบัติการทางทหารเพื่อเตรียมรับสถานการณ์ หรือเมื่อมีการระดมพล โดยมอบให้หน่วยกำลังพลสำรอง หรือหน่วยทหาร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ตามที่ส่วนราชการกำหนดทำหน้าที่เป็นหน่วยฝึกกำลังพลสำรอง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42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มาตรา 2 มาตรา 27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43</a:t>
            </a:fld>
            <a:endParaRPr lang="th-TH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45</a:t>
            </a:fld>
            <a:endParaRPr lang="th-TH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46</a:t>
            </a:fld>
            <a:endParaRPr lang="th-TH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47</a:t>
            </a:fld>
            <a:endParaRPr lang="th-TH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๒๔.๑.๑ ดำรงการติดต่อกับกำลังพลสำรองของตนเป็นประจำทุกเดือนอย่างต่อเนื่องด้วยเครื่องมือสื่อสารชนิดต่าง ๆ และอาศัยประโยชน์จากการติดต่อ เพื่อให้กำลังพลสำรอง</a:t>
            </a:r>
          </a:p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ได้ตระหนักถึงหน้าที่ของกำลังพลสำรองที่มีต่อประเทศชาติ ตลอดทั้งหาวิธีการที่จะให้กำลังพลสำรองได้ติดต่อกับหน่วยต้นสังกัดโดยต่อเนื่องเช่นเดียวกัน</a:t>
            </a:r>
          </a:p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๒๔.๑.๒ จัดชุดเจ้าหน้าที่พบปะ และเยี่ยมเยียนกำลังพลสำรองที่มีรายชื่อบรรจุอยู่ในบัญชีบรรจุกำลัง กำหนดแผนงานให้กำลังพลสำรองมีส่วนร่วมในกิจกรรมสาธารณกุศล</a:t>
            </a:r>
          </a:p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และเชิญกำลังพลสำรองมาร่วมกิจกรรมของหน่วยในโอกาสต่าง ๆ เพื่อสร้างความสัมพันธ์อันดีระหว่างผู้บังคับบัญชาและกำลังพลสำรองของหน่วยอย่างต่อเนื่องและแน่น</a:t>
            </a:r>
            <a:r>
              <a:rPr lang="th-TH" sz="18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แฟ้น</a:t>
            </a:r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ตลอดระยะเวลาที่อยู่ในความควบคุมของหน่วยต้นสังกัด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48</a:t>
            </a:fld>
            <a:endParaRPr lang="th-TH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๒๔.๒ กำลังพลสำรองเตรียมพร้อม ให้มณฑลทหารบก หรือหน่วยทหารตามที่ส่วนราชการกำหนด ดำเนินการประชาสัมพันธ์เป็นส่วนรวมในเขตพื้นที่ความรับผิดชอบ เพื่อให้กำลังพลสำรองเกิดทัศนคติที่ดีระหว่างกำลังพลสำรองกับหน่วยต้นสังกัด โดยอาศัยเครื่องมือประชาสัมพันธ์ทุกรูปแบบเพื่อทราบสถานภาพและภูมิลำเนาที่แท้จริงของกำลังพลสำรองเป็นรายบุคคลอย่างต่อเนื่อง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49</a:t>
            </a:fld>
            <a:endParaRPr lang="th-TH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คำจำกัดความที่เกี่ยวข้องกับการเรียกกำลังพลสำรองเข้ารับราชการทหาร   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๑ การเรียกกำลังพลสำรองเข้ารับราชการทหาร หมายความว่า การนำกำลังพลสำรองเข้าปฏิบัติภารกิจตามอำนาจหน้าที่ของกระทรวงกลาโหม โดยการเรียกกำลังพลสำรองเพื่อตรวจสอบ เพื่อฝึกวิชาทหาร เพื่อปฏิบัติราชการ หรือเพื่อทดลองความพรั่งพร้อม และในการระดมพล ตามกฎหมายว่าด้วยกำลังพลสำรองซึ่งประกอบด้วย การเรียกกำลังพลสำรองเข้ารับราชการทหารแบบไม่เต็มเวลา และการกำลังพลสำรองเข้ารับราชการทหารแบบเต็มเวลา     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๑.๑ การเรียกกำลังพลสำรองเข้ารับราชการทหารแบบไม่เต็มเวลา หมายความว่า การกำลังพลสำรองพร้อมใช้งานเข้ารับราชการทหารคราวละ ๖ ปี และกำลังพลสำรองเตรียมพร้อมเข้ารับราชการทหาร เมื่อมีการระดมพล โดยปฏิบัติหน้าที่ไม่เต็มเวลา เช่น ครั้งละ ๔ ชั่วโมง หรือ  ๘ ชั่วโมง หรือไม่เกิน ๓ วันต่อเนื่องหรือไม่เกิน ๑๐ วันต่อเนื่อง เป็นต้น รวมเวลาปีละไม่เกิน ๖๐ วัน จะจัดที่พักให้ หรือเดินทางไปเช้าเย็นกลับก็ได้     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๑.๒ การเรียกกำลังพลสำรองเข้ารับราชการทหารแบบเต็มเวลา หมายความว่า การนำกำลังพลสำรองพร้อมใช้งานเข้ารับราชการทหารคราวละ ๖ ปี และกำลังพลสำรองเตรียมพร้อมเข้ารับราชการทหารเมื่อมีการระดมพล โดยปฏิบัติหน้าที่เต็มเวลา เช่นเดียวกับทหารประจำการ ทั้งนี้ ต้องไม่ใช่ลูกจ้างตามกฎหมายว่าด้วยการคุ้มครองแรงงาน จะจัดที่พักให้หรือเดินทางไปเช้าเย็นกลับก็ได้ หรืออาจเข้ารับราชการทหารน้อยกว่าก็ได้ ทั้งนี้ ให้เป็นไปตามที่กองทัพบกกำหนด   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DE36D-4BCA-4314-8514-EE20F5D1E96E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อธิบายชั้นปี</a:t>
            </a:r>
            <a:r>
              <a:rPr lang="th-TH" baseline="0" dirty="0"/>
              <a:t> รุ่นปี ภูมิลำเนา ภูมิลำเนาทหาร ด้วย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มาตรา 3 มาตรา 27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มาตรา 31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“ กำลังกึ่งทหาร”  หมายความว่า  กำลังในส่วนที่บรรจุเข้าในหน่วยตามอัตรา การจัดและยุทโธปกรณ์  ในลักษณะคล้ายคลึงกับหน่วยทหาร  มีขีดความสามารถเข้าทำการรบได้ในระดับหนึ่ง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“ กลุ่มพลังมวลชนจัดตั้ง”  หมายความว่า  กลุ่มพลังมวลชนที่มีการจัดตั้งตามพระราชบัญญัติ  กฎกระทรวง  ข้อบังคับ  และมติคณะรัฐมนตรี  ที่เกี่ยวข้อง 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“กลุ่มพลังมวลชนอื่น”  หมายความว่า  กลุ่มพลังมวลชนที่มีการจัดตั้งนอกเหนือจากกลุ่มพลังมวลชนจัดตั้ง  เช่น  กลุ่มพลังมวลชนที่จัดตั้งโดยองค์กร  หรือส่วนราชการต่าง ๆ 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 bwMode="ltGray">
          <a:xfrm>
            <a:off x="1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8" name="สี่เหลี่ยมผืนผ้า 7"/>
          <p:cNvSpPr/>
          <p:nvPr/>
        </p:nvSpPr>
        <p:spPr bwMode="ltGray">
          <a:xfrm>
            <a:off x="6647688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274642"/>
            <a:ext cx="1905000" cy="5851525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0480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640597" y="6377461"/>
            <a:ext cx="3836404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7" y="2514602"/>
            <a:ext cx="6600451" cy="226278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7" y="4777381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6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1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9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2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81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2" y="624110"/>
            <a:ext cx="6589199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67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3555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177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6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779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9168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4pPr>
            <a:lvl5pPr marL="1625557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5pPr>
            <a:lvl6pPr marL="2031947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6pPr>
            <a:lvl7pPr marL="2438336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7pPr>
            <a:lvl8pPr marL="2844726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8pPr>
            <a:lvl9pPr marL="3251115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8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99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7" y="2136707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8" y="2136707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4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62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134" b="0"/>
            </a:lvl1pPr>
            <a:lvl2pPr marL="406390" indent="0">
              <a:buNone/>
              <a:defRPr sz="1778" b="1"/>
            </a:lvl2pPr>
            <a:lvl3pPr marL="812779" indent="0">
              <a:buNone/>
              <a:defRPr sz="1600" b="1"/>
            </a:lvl3pPr>
            <a:lvl4pPr marL="1219168" indent="0">
              <a:buNone/>
              <a:defRPr sz="1422" b="1"/>
            </a:lvl4pPr>
            <a:lvl5pPr marL="1625557" indent="0">
              <a:buNone/>
              <a:defRPr sz="1422" b="1"/>
            </a:lvl5pPr>
            <a:lvl6pPr marL="2031947" indent="0">
              <a:buNone/>
              <a:defRPr sz="1422" b="1"/>
            </a:lvl6pPr>
            <a:lvl7pPr marL="2438336" indent="0">
              <a:buNone/>
              <a:defRPr sz="1422" b="1"/>
            </a:lvl7pPr>
            <a:lvl8pPr marL="2844726" indent="0">
              <a:buNone/>
              <a:defRPr sz="1422" b="1"/>
            </a:lvl8pPr>
            <a:lvl9pPr marL="3251115" indent="0">
              <a:buNone/>
              <a:defRPr sz="1422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9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5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134" b="0"/>
            </a:lvl1pPr>
            <a:lvl2pPr marL="406390" indent="0">
              <a:buNone/>
              <a:defRPr sz="1778" b="1"/>
            </a:lvl2pPr>
            <a:lvl3pPr marL="812779" indent="0">
              <a:buNone/>
              <a:defRPr sz="1600" b="1"/>
            </a:lvl3pPr>
            <a:lvl4pPr marL="1219168" indent="0">
              <a:buNone/>
              <a:defRPr sz="1422" b="1"/>
            </a:lvl4pPr>
            <a:lvl5pPr marL="1625557" indent="0">
              <a:buNone/>
              <a:defRPr sz="1422" b="1"/>
            </a:lvl5pPr>
            <a:lvl6pPr marL="2031947" indent="0">
              <a:buNone/>
              <a:defRPr sz="1422" b="1"/>
            </a:lvl6pPr>
            <a:lvl7pPr marL="2438336" indent="0">
              <a:buNone/>
              <a:defRPr sz="1422" b="1"/>
            </a:lvl7pPr>
            <a:lvl8pPr marL="2844726" indent="0">
              <a:buNone/>
              <a:defRPr sz="1422" b="1"/>
            </a:lvl8pPr>
            <a:lvl9pPr marL="3251115" indent="0">
              <a:buNone/>
              <a:defRPr sz="1422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1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4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89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200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36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2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1778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90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4"/>
            <a:ext cx="2629584" cy="4262436"/>
          </a:xfrm>
        </p:spPr>
        <p:txBody>
          <a:bodyPr/>
          <a:lstStyle>
            <a:lvl1pPr marL="0" indent="0">
              <a:buNone/>
              <a:defRPr sz="1245"/>
            </a:lvl1pPr>
            <a:lvl2pPr marL="406390" indent="0">
              <a:buNone/>
              <a:defRPr sz="1067"/>
            </a:lvl2pPr>
            <a:lvl3pPr marL="812779" indent="0">
              <a:buNone/>
              <a:defRPr sz="889"/>
            </a:lvl3pPr>
            <a:lvl4pPr marL="1219168" indent="0">
              <a:buNone/>
              <a:defRPr sz="800"/>
            </a:lvl4pPr>
            <a:lvl5pPr marL="1625557" indent="0">
              <a:buNone/>
              <a:defRPr sz="800"/>
            </a:lvl5pPr>
            <a:lvl6pPr marL="2031947" indent="0">
              <a:buNone/>
              <a:defRPr sz="800"/>
            </a:lvl6pPr>
            <a:lvl7pPr marL="2438336" indent="0">
              <a:buNone/>
              <a:defRPr sz="800"/>
            </a:lvl7pPr>
            <a:lvl8pPr marL="2844726" indent="0">
              <a:buNone/>
              <a:defRPr sz="800"/>
            </a:lvl8pPr>
            <a:lvl9pPr marL="3251115" indent="0">
              <a:buNone/>
              <a:defRPr sz="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1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134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422"/>
            </a:lvl1pPr>
            <a:lvl2pPr marL="406390" indent="0">
              <a:buNone/>
              <a:defRPr sz="1422"/>
            </a:lvl2pPr>
            <a:lvl3pPr marL="812779" indent="0">
              <a:buNone/>
              <a:defRPr sz="1422"/>
            </a:lvl3pPr>
            <a:lvl4pPr marL="1219168" indent="0">
              <a:buNone/>
              <a:defRPr sz="1422"/>
            </a:lvl4pPr>
            <a:lvl5pPr marL="1625557" indent="0">
              <a:buNone/>
              <a:defRPr sz="1422"/>
            </a:lvl5pPr>
            <a:lvl6pPr marL="2031947" indent="0">
              <a:buNone/>
              <a:defRPr sz="1422"/>
            </a:lvl6pPr>
            <a:lvl7pPr marL="2438336" indent="0">
              <a:buNone/>
              <a:defRPr sz="1422"/>
            </a:lvl7pPr>
            <a:lvl8pPr marL="2844726" indent="0">
              <a:buNone/>
              <a:defRPr sz="1422"/>
            </a:lvl8pPr>
            <a:lvl9pPr marL="3251115" indent="0">
              <a:buNone/>
              <a:defRPr sz="1422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067"/>
            </a:lvl1pPr>
            <a:lvl2pPr marL="406390" indent="0">
              <a:buNone/>
              <a:defRPr sz="1067"/>
            </a:lvl2pPr>
            <a:lvl3pPr marL="812779" indent="0">
              <a:buNone/>
              <a:defRPr sz="889"/>
            </a:lvl3pPr>
            <a:lvl4pPr marL="1219168" indent="0">
              <a:buNone/>
              <a:defRPr sz="800"/>
            </a:lvl4pPr>
            <a:lvl5pPr marL="1625557" indent="0">
              <a:buNone/>
              <a:defRPr sz="800"/>
            </a:lvl5pPr>
            <a:lvl6pPr marL="2031947" indent="0">
              <a:buNone/>
              <a:defRPr sz="800"/>
            </a:lvl6pPr>
            <a:lvl7pPr marL="2438336" indent="0">
              <a:buNone/>
              <a:defRPr sz="800"/>
            </a:lvl7pPr>
            <a:lvl8pPr marL="2844726" indent="0">
              <a:buNone/>
              <a:defRPr sz="800"/>
            </a:lvl8pPr>
            <a:lvl9pPr marL="3251115" indent="0">
              <a:buNone/>
              <a:defRPr sz="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9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6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1"/>
            <a:ext cx="6591985" cy="3117040"/>
          </a:xfrm>
        </p:spPr>
        <p:txBody>
          <a:bodyPr anchor="ctr">
            <a:normAutofit/>
          </a:bodyPr>
          <a:lstStyle>
            <a:lvl1pPr algn="l">
              <a:defRPr sz="4267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7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6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779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9168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4pPr>
            <a:lvl5pPr marL="1625557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5pPr>
            <a:lvl6pPr marL="2031947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6pPr>
            <a:lvl7pPr marL="2438336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7pPr>
            <a:lvl8pPr marL="2844726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8pPr>
            <a:lvl9pPr marL="3251115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8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21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4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267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2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6390" indent="0">
              <a:buFontTx/>
              <a:buNone/>
              <a:defRPr/>
            </a:lvl2pPr>
            <a:lvl3pPr marL="812779" indent="0">
              <a:buFontTx/>
              <a:buNone/>
              <a:defRPr/>
            </a:lvl3pPr>
            <a:lvl4pPr marL="1219168" indent="0">
              <a:buFontTx/>
              <a:buNone/>
              <a:defRPr/>
            </a:lvl4pPr>
            <a:lvl5pPr marL="1625557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7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6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779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9168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4pPr>
            <a:lvl5pPr marL="1625557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5pPr>
            <a:lvl6pPr marL="2031947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6pPr>
            <a:lvl7pPr marL="2438336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7pPr>
            <a:lvl8pPr marL="2844726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8pPr>
            <a:lvl9pPr marL="3251115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8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7" y="648006"/>
            <a:ext cx="457319" cy="584776"/>
          </a:xfrm>
          <a:prstGeom prst="rect">
            <a:avLst/>
          </a:prstGeom>
        </p:spPr>
        <p:txBody>
          <a:bodyPr vert="horz" lIns="81274" tIns="40637" rIns="81274" bIns="40637" rtlCol="0" anchor="ctr">
            <a:noAutofit/>
          </a:bodyPr>
          <a:lstStyle/>
          <a:p>
            <a:pPr lvl="0"/>
            <a:r>
              <a:rPr lang="en-US" sz="711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4" y="2905306"/>
            <a:ext cx="457319" cy="584776"/>
          </a:xfrm>
          <a:prstGeom prst="rect">
            <a:avLst/>
          </a:prstGeom>
        </p:spPr>
        <p:txBody>
          <a:bodyPr vert="horz" lIns="81274" tIns="40637" rIns="81274" bIns="40637" rtlCol="0" anchor="ctr">
            <a:noAutofit/>
          </a:bodyPr>
          <a:lstStyle/>
          <a:p>
            <a:pPr lvl="0"/>
            <a:r>
              <a:rPr lang="en-US" sz="711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0612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2"/>
            <a:ext cx="6591985" cy="2724845"/>
          </a:xfrm>
        </p:spPr>
        <p:txBody>
          <a:bodyPr anchor="b">
            <a:normAutofit/>
          </a:bodyPr>
          <a:lstStyle>
            <a:lvl1pPr algn="l">
              <a:defRPr sz="4267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9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31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4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267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34">
                <a:solidFill>
                  <a:schemeClr val="accent1"/>
                </a:solidFill>
              </a:defRPr>
            </a:lvl1pPr>
            <a:lvl2pPr marL="406390" indent="0">
              <a:buFontTx/>
              <a:buNone/>
              <a:defRPr/>
            </a:lvl2pPr>
            <a:lvl3pPr marL="812779" indent="0">
              <a:buFontTx/>
              <a:buNone/>
              <a:defRPr/>
            </a:lvl3pPr>
            <a:lvl4pPr marL="1219168" indent="0">
              <a:buFontTx/>
              <a:buNone/>
              <a:defRPr/>
            </a:lvl4pPr>
            <a:lvl5pPr marL="1625557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9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7" y="648006"/>
            <a:ext cx="457319" cy="584776"/>
          </a:xfrm>
          <a:prstGeom prst="rect">
            <a:avLst/>
          </a:prstGeom>
        </p:spPr>
        <p:txBody>
          <a:bodyPr vert="horz" lIns="81274" tIns="40637" rIns="81274" bIns="40637" rtlCol="0" anchor="ctr">
            <a:noAutofit/>
          </a:bodyPr>
          <a:lstStyle/>
          <a:p>
            <a:pPr lvl="0"/>
            <a:r>
              <a:rPr lang="en-US" sz="711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4" y="2905306"/>
            <a:ext cx="457319" cy="584776"/>
          </a:xfrm>
          <a:prstGeom prst="rect">
            <a:avLst/>
          </a:prstGeom>
        </p:spPr>
        <p:txBody>
          <a:bodyPr vert="horz" lIns="81274" tIns="40637" rIns="81274" bIns="40637" rtlCol="0" anchor="ctr">
            <a:noAutofit/>
          </a:bodyPr>
          <a:lstStyle/>
          <a:p>
            <a:pPr lvl="0"/>
            <a:r>
              <a:rPr lang="en-US" sz="711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9980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7" y="627408"/>
            <a:ext cx="6591984" cy="2880020"/>
          </a:xfrm>
        </p:spPr>
        <p:txBody>
          <a:bodyPr anchor="ctr">
            <a:normAutofit/>
          </a:bodyPr>
          <a:lstStyle>
            <a:lvl1pPr algn="l">
              <a:defRPr sz="4267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34">
                <a:solidFill>
                  <a:schemeClr val="accent1"/>
                </a:solidFill>
              </a:defRPr>
            </a:lvl1pPr>
            <a:lvl2pPr marL="406390" indent="0">
              <a:buFontTx/>
              <a:buNone/>
              <a:defRPr/>
            </a:lvl2pPr>
            <a:lvl3pPr marL="812779" indent="0">
              <a:buFontTx/>
              <a:buNone/>
              <a:defRPr/>
            </a:lvl3pPr>
            <a:lvl4pPr marL="1219168" indent="0">
              <a:buFontTx/>
              <a:buNone/>
              <a:defRPr/>
            </a:lvl4pPr>
            <a:lvl5pPr marL="1625557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9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90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87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7"/>
            <a:ext cx="1656132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7"/>
            <a:ext cx="4716348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48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32E3DA-C7FC-4746-9E96-923FD70B71FB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653728-61CF-4F81-8D28-36C27262982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940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3DA-C7FC-4746-9E96-923FD70B71FB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3728-61CF-4F81-8D28-36C27262982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870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12" name="สี่เหลี่ยมผืนผ้า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3DA-C7FC-4746-9E96-923FD70B71FB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3728-61CF-4F81-8D28-36C27262982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3006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3DA-C7FC-4746-9E96-923FD70B71FB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3728-61CF-4F81-8D28-36C27262982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6030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3DA-C7FC-4746-9E96-923FD70B71FB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3728-61CF-4F81-8D28-36C27262982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6810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3DA-C7FC-4746-9E96-923FD70B71FB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3728-61CF-4F81-8D28-36C27262982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611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3DA-C7FC-4746-9E96-923FD70B71FB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3728-61CF-4F81-8D28-36C27262982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9520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C32E3DA-C7FC-4746-9E96-923FD70B71FB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3728-61CF-4F81-8D28-36C27262982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388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32E3DA-C7FC-4746-9E96-923FD70B71FB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653728-61CF-4F81-8D28-36C27262982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1311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3DA-C7FC-4746-9E96-923FD70B71FB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3728-61CF-4F81-8D28-36C27262982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8750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3DA-C7FC-4746-9E96-923FD70B71FB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3728-61CF-4F81-8D28-36C27262982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1336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6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0680-8290-433F-BD67-C7CFDE5CFD2E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9/2/2025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2275-2BA1-4D63-9965-F2CA004C0BDB}" type="slidenum">
              <a:rPr lang="th-TH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h-TH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2285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E6A0-8727-4CBA-AABC-5BBEDD7731A8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9/2/2025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2275-2BA1-4D63-9965-F2CA004C0BDB}" type="slidenum">
              <a:rPr lang="th-TH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057927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5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7F05-8A5E-4198-A020-F863A2FD3232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9/2/2025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2275-2BA1-4D63-9965-F2CA004C0BDB}" type="slidenum">
              <a:rPr lang="th-TH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09732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4529-DEBA-4DD5-95EF-E718D5981CDE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9/2/2025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2275-2BA1-4D63-9965-F2CA004C0BDB}" type="slidenum">
              <a:rPr lang="th-TH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419389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8A92-BF1B-4062-AA12-5F4E49A58BD8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9/2/2025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2275-2BA1-4D63-9965-F2CA004C0BDB}" type="slidenum">
              <a:rPr lang="th-TH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78125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1971-F039-4C65-A658-5A36C2391D5B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9/2/2025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2275-2BA1-4D63-9965-F2CA004C0BDB}" type="slidenum">
              <a:rPr lang="th-TH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167735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AB6A-75E2-4DC6-932F-7F1106B7CFE5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9/2/2025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2275-2BA1-4D63-9965-F2CA004C0BDB}" type="slidenum">
              <a:rPr lang="th-TH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24039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1B56-630D-4BE4-97D0-E6F7A8B32606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9/2/2025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2275-2BA1-4D63-9965-F2CA004C0BDB}" type="slidenum">
              <a:rPr lang="th-TH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04817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1FAE-B4B0-400C-B06D-E06D352AB0F8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9/2/2025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2275-2BA1-4D63-9965-F2CA004C0BDB}" type="slidenum">
              <a:rPr lang="th-TH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068282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4E50-91B8-4429-97B8-7DBFC4E5F1CC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9/2/2025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FF48-7150-43FE-82B5-57AF4B79BE5A}" type="slidenum">
              <a:rPr lang="th-TH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674419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F777-3284-4D4E-B304-4CE0CD7606E0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9/2/2025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FF48-7150-43FE-82B5-57AF4B79BE5A}" type="slidenum">
              <a:rPr lang="th-TH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5005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98989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698989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CA76-0817-4244-A4AD-CA55092F58E5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9/2/2025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FF48-7150-43FE-82B5-57AF4B79BE5A}" type="slidenum">
              <a:rPr lang="th-TH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48192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A704-B396-4C37-8B49-0A4E3083F868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9/2/2025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FF48-7150-43FE-82B5-57AF4B79BE5A}" type="slidenum">
              <a:rPr lang="th-TH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90144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0ADF-423D-489B-8F67-686FC4C4114A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9/2/2025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FF48-7150-43FE-82B5-57AF4B79BE5A}" type="slidenum">
              <a:rPr lang="th-TH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352191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8623-36A7-4694-B291-7F686600DD1D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9/2/2025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FF48-7150-43FE-82B5-57AF4B79BE5A}" type="slidenum">
              <a:rPr lang="th-TH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783963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B20E-48DC-4EBE-9070-0CFC25E75F76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9/2/2025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2275-2BA1-4D63-9965-F2CA004C0BDB}" type="slidenum">
              <a:rPr lang="th-TH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23052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2271-960A-4B66-B772-A0ECF5C8A668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9/2/2025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2275-2BA1-4D63-9965-F2CA004C0BDB}" type="slidenum">
              <a:rPr lang="th-TH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824722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A388C-7D17-4352-A614-461B2F8D3180}" type="datetime1">
              <a:rPr lang="en-US" smtClean="0">
                <a:solidFill>
                  <a:srgbClr val="000000"/>
                </a:solidFill>
              </a:rPr>
              <a:t>9/2/2025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313FC-1364-472F-8278-0EB42EC9DA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480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E31A1-EA40-467B-9657-9EA7A35440AE}" type="datetime1">
              <a:rPr lang="en-US" smtClean="0">
                <a:solidFill>
                  <a:srgbClr val="000000"/>
                </a:solidFill>
              </a:rPr>
              <a:t>9/2/2025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1B7DF-ABBA-4832-B4B9-5AE1F5A94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32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01EEC-B0B1-494C-A2D2-65BEF5CE2D95}" type="datetime1">
              <a:rPr lang="en-US" smtClean="0">
                <a:solidFill>
                  <a:srgbClr val="000000"/>
                </a:solidFill>
              </a:rPr>
              <a:t>9/2/2025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90292-0904-4601-B591-5A3AE6A316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964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C826A-FF44-40AC-A53D-B4AE474473C0}" type="datetime1">
              <a:rPr lang="en-US" smtClean="0">
                <a:solidFill>
                  <a:srgbClr val="000000"/>
                </a:solidFill>
              </a:rPr>
              <a:t>9/2/2025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1303E-EF14-4B50-95A9-6687266B13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1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41129-5FB8-45DD-B487-A6B3CD41F155}" type="datetime1">
              <a:rPr lang="en-US" smtClean="0">
                <a:solidFill>
                  <a:srgbClr val="000000"/>
                </a:solidFill>
              </a:rPr>
              <a:t>9/2/2025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7E369-9EFC-480D-A458-730422706D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291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53F4E-D392-455C-8936-447D85C1C222}" type="datetime1">
              <a:rPr lang="en-US" smtClean="0">
                <a:solidFill>
                  <a:srgbClr val="000000"/>
                </a:solidFill>
              </a:rPr>
              <a:t>9/2/2025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1E26-575B-40B5-994C-39ED9AC83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716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CA35-6716-439F-AB92-41C226A10A7F}" type="datetime1">
              <a:rPr lang="en-US" smtClean="0">
                <a:solidFill>
                  <a:srgbClr val="000000"/>
                </a:solidFill>
              </a:rPr>
              <a:t>9/2/2025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7BD71-1811-42F7-B6EF-0E49F6F4BA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083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85F66-50F3-4BC1-B65E-CC93D3596BA7}" type="datetime1">
              <a:rPr lang="en-US" smtClean="0">
                <a:solidFill>
                  <a:srgbClr val="000000"/>
                </a:solidFill>
              </a:rPr>
              <a:t>9/2/2025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99346-6819-47AE-AA44-E5EB0187A9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986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57531-6F35-439A-8010-4AF4F134C1AE}" type="datetime1">
              <a:rPr lang="en-US" smtClean="0">
                <a:solidFill>
                  <a:srgbClr val="000000"/>
                </a:solidFill>
              </a:rPr>
              <a:t>9/2/2025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5A247-2098-48D2-A4D0-3288B7CE89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57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E3CF3-B05B-4451-BF32-87C536761918}" type="datetime1">
              <a:rPr lang="en-US" smtClean="0">
                <a:solidFill>
                  <a:srgbClr val="000000"/>
                </a:solidFill>
              </a:rPr>
              <a:t>9/2/2025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4EAA-7512-44C6-892F-4335179CC7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360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AF212-35D6-418E-AF05-FCF58B9E388B}" type="datetime1">
              <a:rPr lang="en-US" smtClean="0">
                <a:solidFill>
                  <a:srgbClr val="000000"/>
                </a:solidFill>
              </a:rPr>
              <a:t>9/2/2025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A5034-BFB1-4172-AE9B-FB3E70C720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442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C46B0-2D3A-48DD-8551-C0A2FBB11FE4}" type="datetime1">
              <a:rPr lang="en-US" smtClean="0">
                <a:solidFill>
                  <a:srgbClr val="000000"/>
                </a:solidFill>
              </a:rPr>
              <a:t>9/2/2025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A84BD-C4FE-42B8-BD55-1D64449627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4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9" name="สี่เหลี่ยมผืนผ้า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9" name="สี่เหลี่ยมผืนผ้า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7" name="สี่เหลี่ยมผืนผ้า 6"/>
          <p:cNvSpPr/>
          <p:nvPr/>
        </p:nvSpPr>
        <p:spPr bwMode="ltGray">
          <a:xfrm>
            <a:off x="1" y="2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775193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-318"/>
            <a:ext cx="1952272" cy="6853571"/>
            <a:chOff x="6627813" y="195220"/>
            <a:chExt cx="1952625" cy="5678531"/>
          </a:xfrm>
          <a:solidFill>
            <a:schemeClr val="accent1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22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1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6" y="6135810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4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0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06390" rtl="0" eaLnBrk="1" latinLnBrk="0" hangingPunct="1">
        <a:spcBef>
          <a:spcPct val="0"/>
        </a:spcBef>
        <a:buNone/>
        <a:defRPr sz="3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792" indent="-304792" algn="l" defTabSz="406390" rtl="0" eaLnBrk="1" latinLnBrk="0" hangingPunct="1">
        <a:spcBef>
          <a:spcPts val="889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60383" indent="-253993" algn="l" defTabSz="406390" rtl="0" eaLnBrk="1" latinLnBrk="0" hangingPunct="1">
        <a:spcBef>
          <a:spcPts val="889"/>
        </a:spcBef>
        <a:spcAft>
          <a:spcPts val="0"/>
        </a:spcAft>
        <a:buClr>
          <a:schemeClr val="accent1"/>
        </a:buClr>
        <a:buFont typeface="Wingdings 3" charset="2"/>
        <a:buChar char=""/>
        <a:defRPr sz="14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15973" indent="-203194" algn="l" defTabSz="406390" rtl="0" eaLnBrk="1" latinLnBrk="0" hangingPunct="1">
        <a:spcBef>
          <a:spcPts val="889"/>
        </a:spcBef>
        <a:spcAft>
          <a:spcPts val="0"/>
        </a:spcAft>
        <a:buClr>
          <a:schemeClr val="accent1"/>
        </a:buClr>
        <a:buFont typeface="Wingdings 3" charset="2"/>
        <a:buChar char=""/>
        <a:defRPr sz="12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22363" indent="-203194" algn="l" defTabSz="406390" rtl="0" eaLnBrk="1" latinLnBrk="0" hangingPunct="1">
        <a:spcBef>
          <a:spcPts val="889"/>
        </a:spcBef>
        <a:spcAft>
          <a:spcPts val="0"/>
        </a:spcAft>
        <a:buClr>
          <a:schemeClr val="accent1"/>
        </a:buClr>
        <a:buFont typeface="Wingdings 3" charset="2"/>
        <a:buChar char=""/>
        <a:defRPr sz="10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8753" indent="-203194" algn="l" defTabSz="406390" rtl="0" eaLnBrk="1" latinLnBrk="0" hangingPunct="1">
        <a:spcBef>
          <a:spcPts val="889"/>
        </a:spcBef>
        <a:spcAft>
          <a:spcPts val="0"/>
        </a:spcAft>
        <a:buClr>
          <a:schemeClr val="accent1"/>
        </a:buClr>
        <a:buFont typeface="Wingdings 3" charset="2"/>
        <a:buChar char=""/>
        <a:defRPr sz="10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35142" indent="-203194" algn="l" defTabSz="406390" rtl="0" eaLnBrk="1" latinLnBrk="0" hangingPunct="1">
        <a:spcBef>
          <a:spcPts val="889"/>
        </a:spcBef>
        <a:spcAft>
          <a:spcPts val="0"/>
        </a:spcAft>
        <a:buClr>
          <a:schemeClr val="accent1"/>
        </a:buClr>
        <a:buFont typeface="Wingdings 3" charset="2"/>
        <a:buChar char=""/>
        <a:defRPr sz="10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41531" indent="-203194" algn="l" defTabSz="406390" rtl="0" eaLnBrk="1" latinLnBrk="0" hangingPunct="1">
        <a:spcBef>
          <a:spcPts val="889"/>
        </a:spcBef>
        <a:spcAft>
          <a:spcPts val="0"/>
        </a:spcAft>
        <a:buClr>
          <a:schemeClr val="accent1"/>
        </a:buClr>
        <a:buFont typeface="Wingdings 3" charset="2"/>
        <a:buChar char=""/>
        <a:defRPr sz="10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47920" indent="-203194" algn="l" defTabSz="406390" rtl="0" eaLnBrk="1" latinLnBrk="0" hangingPunct="1">
        <a:spcBef>
          <a:spcPts val="889"/>
        </a:spcBef>
        <a:spcAft>
          <a:spcPts val="0"/>
        </a:spcAft>
        <a:buClr>
          <a:schemeClr val="accent1"/>
        </a:buClr>
        <a:buFont typeface="Wingdings 3" charset="2"/>
        <a:buChar char=""/>
        <a:defRPr sz="10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54310" indent="-203194" algn="l" defTabSz="406390" rtl="0" eaLnBrk="1" latinLnBrk="0" hangingPunct="1">
        <a:spcBef>
          <a:spcPts val="889"/>
        </a:spcBef>
        <a:spcAft>
          <a:spcPts val="0"/>
        </a:spcAft>
        <a:buClr>
          <a:schemeClr val="accent1"/>
        </a:buClr>
        <a:buFont typeface="Wingdings 3" charset="2"/>
        <a:buChar char=""/>
        <a:defRPr sz="10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63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90" algn="l" defTabSz="4063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779" algn="l" defTabSz="4063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68" algn="l" defTabSz="4063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557" algn="l" defTabSz="4063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947" algn="l" defTabSz="4063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336" algn="l" defTabSz="4063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726" algn="l" defTabSz="4063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115" algn="l" defTabSz="4063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32E3DA-C7FC-4746-9E96-923FD70B71FB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C653728-61CF-4F81-8D28-36C27262982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860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C781026-F7D2-4AD5-9321-4FFE3D521407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9/2/2025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DBCFF48-7150-43FE-82B5-57AF4B79BE5A}" type="slidenum">
              <a:rPr lang="th-TH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77654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คลิกเพื่อแก้ไขลักษณะชื่อเรื่องหลัก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คลิกเพื่อแก้ไขลักษณะข้อความหลัก</a:t>
            </a:r>
            <a:endParaRPr lang="en-US"/>
          </a:p>
          <a:p>
            <a:pPr lvl="1"/>
            <a:r>
              <a:rPr lang="th-TH"/>
              <a:t>ระดับสอง</a:t>
            </a:r>
            <a:endParaRPr lang="en-US"/>
          </a:p>
          <a:p>
            <a:pPr lvl="2"/>
            <a:r>
              <a:rPr lang="th-TH"/>
              <a:t>ระดับสาม</a:t>
            </a:r>
            <a:endParaRPr lang="en-US"/>
          </a:p>
          <a:p>
            <a:pPr lvl="3"/>
            <a:r>
              <a:rPr lang="th-TH"/>
              <a:t>ระดับสี่</a:t>
            </a:r>
            <a:endParaRPr lang="en-US"/>
          </a:p>
          <a:p>
            <a:pPr lvl="4"/>
            <a:r>
              <a:rPr lang="th-TH"/>
              <a:t>ระดับห้า</a:t>
            </a:r>
            <a:endParaRPr lang="en-US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9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26386C-E895-4F9A-9DC4-C89C4259BB18}" type="datetime1">
              <a:rPr lang="en-US" smtClean="0">
                <a:solidFill>
                  <a:srgbClr val="000000"/>
                </a:solidFill>
              </a:rPr>
              <a:t>9/2/2025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9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9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A7677B-54B4-441D-B6C9-C034F2A6A0D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5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ngsana New" pitchFamily="18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ngsana New" pitchFamily="18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ngsana New" pitchFamily="18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ngsana New" pitchFamily="18" charset="-34"/>
          <a:cs typeface="Angsana New" pitchFamily="18" charset="-34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ngsana New" pitchFamily="18" charset="-34"/>
          <a:cs typeface="Angsana New" pitchFamily="18" charset="-34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ngsana New" pitchFamily="18" charset="-34"/>
          <a:cs typeface="Angsana New" pitchFamily="18" charset="-34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ngsana New" pitchFamily="18" charset="-34"/>
          <a:cs typeface="Angsana New" pitchFamily="18" charset="-34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ngsana New" pitchFamily="18" charset="-34"/>
          <a:cs typeface="Angsana New" pitchFamily="18" charset="-34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4A54FF-9641-1A24-B9AC-B81E423D7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5368607-CE5E-2AB2-3EC4-1241304E44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677C70F-55D7-E70B-E3A2-16045BDB7C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 descr="20590.jpg">
            <a:extLst>
              <a:ext uri="{FF2B5EF4-FFF2-40B4-BE49-F238E27FC236}">
                <a16:creationId xmlns:a16="http://schemas.microsoft.com/office/drawing/2014/main" id="{20D6A98E-2E87-E056-6EFF-4B63BA5F5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05" y="-412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880DE24A-DE7A-A0E0-5B7B-18F6051FEA5C}"/>
              </a:ext>
            </a:extLst>
          </p:cNvPr>
          <p:cNvSpPr>
            <a:spLocks/>
          </p:cNvSpPr>
          <p:nvPr/>
        </p:nvSpPr>
        <p:spPr bwMode="auto">
          <a:xfrm>
            <a:off x="363724" y="5877273"/>
            <a:ext cx="8568952" cy="939452"/>
          </a:xfrm>
          <a:prstGeom prst="bevel">
            <a:avLst>
              <a:gd name="adj" fmla="val 12500"/>
            </a:avLst>
          </a:prstGeom>
          <a:solidFill>
            <a:srgbClr val="002060"/>
          </a:solidFill>
          <a:ln w="6350">
            <a:solidFill>
              <a:srgbClr val="FF0066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buFontTx/>
              <a:buNone/>
            </a:pPr>
            <a:r>
              <a:rPr lang="th-TH" altLang="th-TH" sz="48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โรงเรียนการกำลังสำรอง ศูนย์การกำลังสำรอง</a:t>
            </a:r>
            <a:endParaRPr lang="en-US" altLang="th-TH" sz="48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3636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กลุ่มพลังมวลชนอื่นๆ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1406" y="1553824"/>
            <a:ext cx="2071702" cy="61555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400" b="1" dirty="0"/>
              <a:t>ประกอบด้วย</a:t>
            </a:r>
            <a:endParaRPr lang="th-TH" sz="3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987824" y="1557544"/>
            <a:ext cx="5832648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กลุ่มลูกเสือชาวบ้าน(</a:t>
            </a:r>
            <a:r>
              <a:rPr lang="th-TH" sz="4000" b="1" dirty="0" err="1">
                <a:solidFill>
                  <a:schemeClr val="accent6">
                    <a:lumMod val="50000"/>
                  </a:schemeClr>
                </a:solidFill>
              </a:rPr>
              <a:t>ลส.ชบ.</a:t>
            </a: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3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987824" y="2310276"/>
            <a:ext cx="5832648" cy="67710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800" b="1" dirty="0">
                <a:solidFill>
                  <a:schemeClr val="accent6">
                    <a:lumMod val="50000"/>
                  </a:schemeClr>
                </a:solidFill>
              </a:rPr>
              <a:t> กลุ่มสตรีอาสาสมัครรักษาดินแดน(สอ.รด.)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987824" y="3056086"/>
            <a:ext cx="5832648" cy="67710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800" b="1" dirty="0">
                <a:solidFill>
                  <a:schemeClr val="accent6">
                    <a:lumMod val="50000"/>
                  </a:schemeClr>
                </a:solidFill>
              </a:rPr>
              <a:t>เด็ก สตรี คนชราและประชาชนทุกคน</a:t>
            </a:r>
          </a:p>
        </p:txBody>
      </p:sp>
      <p:sp>
        <p:nvSpPr>
          <p:cNvPr id="26" name="ลูกศรขวา 25"/>
          <p:cNvSpPr/>
          <p:nvPr/>
        </p:nvSpPr>
        <p:spPr>
          <a:xfrm>
            <a:off x="2386656" y="1742624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ลูกศรขวา 26"/>
          <p:cNvSpPr/>
          <p:nvPr/>
        </p:nvSpPr>
        <p:spPr>
          <a:xfrm>
            <a:off x="2371490" y="250030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ลูกศรขวา 27"/>
          <p:cNvSpPr/>
          <p:nvPr/>
        </p:nvSpPr>
        <p:spPr>
          <a:xfrm>
            <a:off x="2385558" y="321468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5200" dirty="0">
                <a:effectLst>
                  <a:glow rad="228600">
                    <a:srgbClr val="FFFFFF"/>
                  </a:glow>
                </a:effectLst>
              </a:rPr>
              <a:t>กำลังพลสำรองที่มีความรู้ความชำนาญเฉพาะทาง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500174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thaiDist"/>
            <a:r>
              <a:rPr lang="th-TH" sz="3600" b="1" dirty="0"/>
              <a:t>   บุคคลที่ประกอบอาชีพที่มีความสำคัญต่อกิจกรรมทางทหาร  และกิจกรรมพลเรือนและเป็นอาชีพสำคัญที่ต้องมีความชำนาญเป็นพิเศษ ซึ่งผู้ที่ปฏิบัติการในอาชีพนั้นต้องใช้เวลาฝึกอบรมประมาณ ๒ ปี  หรือผู้ปฏิบัติการในอาชีพนั้นต้องมีคุณสมบัติของตัวบุคคลเป็นพิเศษ หรือ มีการขาดแคลนสถาบันการฝึกอบรมอาชีพนั้นหรือมีการขาดแคลนบุคลากรประเภทนั้น ๆ ในปัจจุบัน หรือเป็นวิชาชีพที่มีความจำเป็น ต่อกิจกรรมสำคัญในการเตรียมพร้อมของชาติ</a:t>
            </a:r>
            <a:endParaRPr lang="th-TH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หน่วยสนับสนุนกำลังประจำการเสริม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500174"/>
            <a:ext cx="850112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4400" b="1" dirty="0"/>
              <a:t>หน่วยทหารที่ทำหน้าที่สนับสนุนกำลังประจำการเสริมให้กับหน่วยกำลังพลสำรอง</a:t>
            </a:r>
            <a:endParaRPr lang="th-TH" sz="4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0F37FA37-64E7-47AC-94D3-D37BA5091E12}"/>
              </a:ext>
            </a:extLst>
          </p:cNvPr>
          <p:cNvSpPr txBox="1">
            <a:spLocks/>
          </p:cNvSpPr>
          <p:nvPr/>
        </p:nvSpPr>
        <p:spPr>
          <a:xfrm>
            <a:off x="991532" y="734372"/>
            <a:ext cx="7628088" cy="916767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039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774222">
              <a:defRPr/>
            </a:pPr>
            <a:r>
              <a:rPr lang="th-TH" sz="4657" dirty="0">
                <a:solidFill>
                  <a:srgbClr val="FF0000"/>
                </a:solidFill>
                <a:effectLst>
                  <a:glow rad="228600">
                    <a:srgbClr val="FFFFFF"/>
                  </a:glow>
                </a:effectLst>
                <a:latin typeface="TH SarabunPSK" pitchFamily="34" charset="-34"/>
                <a:cs typeface="TH SarabunPSK" pitchFamily="34" charset="-34"/>
              </a:rPr>
              <a:t>นนร.จปร.,  นนส.ของ ทบ.,  </a:t>
            </a:r>
            <a:r>
              <a:rPr lang="th-TH" sz="4657" dirty="0" err="1">
                <a:solidFill>
                  <a:srgbClr val="FF0000"/>
                </a:solidFill>
                <a:effectLst>
                  <a:glow rad="228600">
                    <a:srgbClr val="FFFFFF"/>
                  </a:glow>
                </a:effectLst>
                <a:latin typeface="TH SarabunPSK" pitchFamily="34" charset="-34"/>
                <a:cs typeface="TH SarabunPSK" pitchFamily="34" charset="-34"/>
              </a:rPr>
              <a:t>รร</a:t>
            </a:r>
            <a:r>
              <a:rPr lang="th-TH" sz="4657" dirty="0">
                <a:solidFill>
                  <a:srgbClr val="FF0000"/>
                </a:solidFill>
                <a:effectLst>
                  <a:glow rad="228600">
                    <a:srgbClr val="FFFFFF"/>
                  </a:glow>
                </a:effectLst>
                <a:latin typeface="TH SarabunPSK" pitchFamily="34" charset="-34"/>
                <a:cs typeface="TH SarabunPSK" pitchFamily="34" charset="-34"/>
              </a:rPr>
              <a:t>.สธ.ทบ.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A886E3C3-5C9D-4F06-9457-80086F1297FC}"/>
              </a:ext>
            </a:extLst>
          </p:cNvPr>
          <p:cNvSpPr/>
          <p:nvPr/>
        </p:nvSpPr>
        <p:spPr>
          <a:xfrm>
            <a:off x="719878" y="2275933"/>
            <a:ext cx="7704246" cy="665567"/>
          </a:xfrm>
          <a:prstGeom prst="rect">
            <a:avLst/>
          </a:prstGeom>
          <a:ln w="508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defTabSz="387111"/>
            <a:r>
              <a:rPr lang="th-TH" sz="3725" b="1" dirty="0" err="1">
                <a:solidFill>
                  <a:prstClr val="white"/>
                </a:solidFill>
                <a:latin typeface="TH SarabunPSK"/>
                <a:cs typeface="TH SarabunPSK"/>
              </a:rPr>
              <a:t>รร</a:t>
            </a:r>
            <a:r>
              <a:rPr lang="th-TH" sz="3725" b="1" dirty="0">
                <a:solidFill>
                  <a:prstClr val="white"/>
                </a:solidFill>
                <a:latin typeface="TH SarabunPSK"/>
                <a:cs typeface="TH SarabunPSK"/>
              </a:rPr>
              <a:t>.จปร. แหล่งผลิต นนส.ของ ทบ. และ </a:t>
            </a:r>
            <a:r>
              <a:rPr lang="th-TH" sz="3725" b="1" dirty="0" err="1">
                <a:solidFill>
                  <a:prstClr val="white"/>
                </a:solidFill>
                <a:latin typeface="TH SarabunPSK"/>
                <a:cs typeface="TH SarabunPSK"/>
              </a:rPr>
              <a:t>รร</a:t>
            </a:r>
            <a:r>
              <a:rPr lang="th-TH" sz="3725" b="1" dirty="0">
                <a:solidFill>
                  <a:prstClr val="white"/>
                </a:solidFill>
                <a:latin typeface="TH SarabunPSK"/>
                <a:cs typeface="TH SarabunPSK"/>
              </a:rPr>
              <a:t>.สธ.ทบ.</a:t>
            </a:r>
          </a:p>
        </p:txBody>
      </p:sp>
      <p:sp>
        <p:nvSpPr>
          <p:cNvPr id="7" name="ลูกศร: ขวา 6">
            <a:extLst>
              <a:ext uri="{FF2B5EF4-FFF2-40B4-BE49-F238E27FC236}">
                <a16:creationId xmlns:a16="http://schemas.microsoft.com/office/drawing/2014/main" id="{D9D0841F-92A7-4763-A030-3B254625C499}"/>
              </a:ext>
            </a:extLst>
          </p:cNvPr>
          <p:cNvSpPr/>
          <p:nvPr/>
        </p:nvSpPr>
        <p:spPr>
          <a:xfrm rot="5400000">
            <a:off x="853120" y="3649170"/>
            <a:ext cx="1798070" cy="488974"/>
          </a:xfrm>
          <a:prstGeom prst="rightArrow">
            <a:avLst/>
          </a:prstGeom>
          <a:solidFill>
            <a:srgbClr val="FFFF00"/>
          </a:solidFill>
          <a:ln w="158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 defTabSz="774222">
              <a:defRPr/>
            </a:pPr>
            <a:endParaRPr lang="th-TH" sz="1524" kern="0">
              <a:solidFill>
                <a:prstClr val="white"/>
              </a:solidFill>
              <a:latin typeface="TH SarabunPSK"/>
              <a:cs typeface="TH SarabunPSK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D6EC125-000D-4177-ACB8-F2D9E67F6EED}"/>
              </a:ext>
            </a:extLst>
          </p:cNvPr>
          <p:cNvSpPr/>
          <p:nvPr/>
        </p:nvSpPr>
        <p:spPr>
          <a:xfrm>
            <a:off x="719878" y="4859907"/>
            <a:ext cx="2254714" cy="795924"/>
          </a:xfrm>
          <a:prstGeom prst="rect">
            <a:avLst/>
          </a:prstGeom>
          <a:ln w="508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defTabSz="387111"/>
            <a:r>
              <a:rPr lang="th-TH" sz="4572" b="1" dirty="0" err="1">
                <a:solidFill>
                  <a:prstClr val="white"/>
                </a:solidFill>
                <a:latin typeface="TH SarabunPSK"/>
                <a:cs typeface="TH SarabunPSK"/>
              </a:rPr>
              <a:t>กพ</a:t>
            </a:r>
            <a:r>
              <a:rPr lang="th-TH" sz="4572" b="1" dirty="0">
                <a:solidFill>
                  <a:prstClr val="white"/>
                </a:solidFill>
                <a:latin typeface="TH SarabunPSK"/>
                <a:cs typeface="TH SarabunPSK"/>
              </a:rPr>
              <a:t>.ทบ.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5E60A32F-DADA-4A3A-AF4B-7C23A0FB9DFF}"/>
              </a:ext>
            </a:extLst>
          </p:cNvPr>
          <p:cNvSpPr/>
          <p:nvPr/>
        </p:nvSpPr>
        <p:spPr>
          <a:xfrm>
            <a:off x="3700220" y="3081256"/>
            <a:ext cx="4734585" cy="1656031"/>
          </a:xfrm>
          <a:prstGeom prst="rect">
            <a:avLst/>
          </a:prstGeom>
          <a:ln w="508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 defTabSz="387111"/>
            <a:r>
              <a:rPr lang="th-TH" sz="3387" b="1" dirty="0">
                <a:solidFill>
                  <a:prstClr val="white"/>
                </a:solidFill>
                <a:latin typeface="TH SarabunPSK"/>
                <a:cs typeface="TH SarabunPSK"/>
              </a:rPr>
              <a:t>ส่งรายชื่อ  - นนร.(ชั้นปีที่ ๓ ขึ้นไป) </a:t>
            </a:r>
          </a:p>
          <a:p>
            <a:pPr defTabSz="387111"/>
            <a:r>
              <a:rPr lang="th-TH" sz="3387" b="1" dirty="0">
                <a:solidFill>
                  <a:prstClr val="white"/>
                </a:solidFill>
                <a:latin typeface="TH SarabunPSK"/>
                <a:cs typeface="TH SarabunPSK"/>
              </a:rPr>
              <a:t>                - นนส. </a:t>
            </a:r>
          </a:p>
          <a:p>
            <a:pPr algn="ctr" defTabSz="387111"/>
            <a:r>
              <a:rPr lang="th-TH" sz="3387" b="1" dirty="0">
                <a:solidFill>
                  <a:prstClr val="white"/>
                </a:solidFill>
                <a:latin typeface="TH SarabunPSK"/>
                <a:cs typeface="TH SarabunPSK"/>
              </a:rPr>
              <a:t>     - นทน.รร.สธ.ทบ. 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EE4C0E58-03C0-4739-92D2-E8164ADC508F}"/>
              </a:ext>
            </a:extLst>
          </p:cNvPr>
          <p:cNvSpPr/>
          <p:nvPr/>
        </p:nvSpPr>
        <p:spPr>
          <a:xfrm>
            <a:off x="719878" y="1542173"/>
            <a:ext cx="8130644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7111"/>
            <a:r>
              <a:rPr lang="th-TH" sz="4572" b="1" dirty="0">
                <a:solidFill>
                  <a:prstClr val="white"/>
                </a:solidFill>
                <a:latin typeface="TH SarabunPSK"/>
                <a:cs typeface="TH SarabunPSK"/>
              </a:rPr>
              <a:t>ในเดือนแรกที่กำลังพลเหล่านี้เข้ารับการศึกษา</a:t>
            </a:r>
            <a:endParaRPr lang="th-TH" sz="4572" dirty="0">
              <a:solidFill>
                <a:prstClr val="white"/>
              </a:solidFill>
              <a:latin typeface="TH SarabunPSK"/>
              <a:cs typeface="TH SarabunPSK"/>
            </a:endParaRPr>
          </a:p>
        </p:txBody>
      </p:sp>
      <p:cxnSp>
        <p:nvCxnSpPr>
          <p:cNvPr id="11" name="ลูกศรเชื่อมต่อแบบตรง 10">
            <a:extLst>
              <a:ext uri="{FF2B5EF4-FFF2-40B4-BE49-F238E27FC236}">
                <a16:creationId xmlns:a16="http://schemas.microsoft.com/office/drawing/2014/main" id="{64AFE4CF-3E28-4679-8281-5E2FE61DED16}"/>
              </a:ext>
            </a:extLst>
          </p:cNvPr>
          <p:cNvCxnSpPr>
            <a:cxnSpLocks/>
          </p:cNvCxnSpPr>
          <p:nvPr/>
        </p:nvCxnSpPr>
        <p:spPr>
          <a:xfrm flipH="1" flipV="1">
            <a:off x="1955895" y="3933056"/>
            <a:ext cx="1730742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ลูกศร: ขวา 11">
            <a:extLst>
              <a:ext uri="{FF2B5EF4-FFF2-40B4-BE49-F238E27FC236}">
                <a16:creationId xmlns:a16="http://schemas.microsoft.com/office/drawing/2014/main" id="{9D75EABD-C69E-4F1D-A3E4-1CC0300A6EC1}"/>
              </a:ext>
            </a:extLst>
          </p:cNvPr>
          <p:cNvSpPr/>
          <p:nvPr/>
        </p:nvSpPr>
        <p:spPr>
          <a:xfrm>
            <a:off x="3075418" y="5006305"/>
            <a:ext cx="523975" cy="488974"/>
          </a:xfrm>
          <a:prstGeom prst="rightArrow">
            <a:avLst/>
          </a:prstGeom>
          <a:solidFill>
            <a:srgbClr val="FFFF00"/>
          </a:solidFill>
          <a:ln w="158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 defTabSz="774222">
              <a:defRPr/>
            </a:pPr>
            <a:endParaRPr lang="th-TH" sz="1524" kern="0">
              <a:solidFill>
                <a:prstClr val="white"/>
              </a:solidFill>
              <a:latin typeface="TH SarabunPSK"/>
              <a:cs typeface="TH SarabunPSK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353FCD94-7780-4931-9BC1-C6A276BEB7BE}"/>
              </a:ext>
            </a:extLst>
          </p:cNvPr>
          <p:cNvSpPr/>
          <p:nvPr/>
        </p:nvSpPr>
        <p:spPr>
          <a:xfrm>
            <a:off x="3700219" y="4880948"/>
            <a:ext cx="4754960" cy="717761"/>
          </a:xfrm>
          <a:prstGeom prst="rect">
            <a:avLst/>
          </a:prstGeom>
          <a:ln w="508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defTabSz="387111"/>
            <a:r>
              <a:rPr lang="th-TH" sz="4064" b="1" dirty="0">
                <a:solidFill>
                  <a:prstClr val="white"/>
                </a:solidFill>
                <a:latin typeface="TH SarabunPSK"/>
                <a:cs typeface="TH SarabunPSK"/>
              </a:rPr>
              <a:t>พิจารณาใช้ได้ตามความจำเป็น</a:t>
            </a:r>
          </a:p>
        </p:txBody>
      </p:sp>
    </p:spTree>
    <p:extLst>
      <p:ext uri="{BB962C8B-B14F-4D97-AF65-F5344CB8AC3E}">
        <p14:creationId xmlns:p14="http://schemas.microsoft.com/office/powerpoint/2010/main" val="171207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หน่วยทางบัญชี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500174"/>
            <a:ext cx="850112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4400" b="1" dirty="0"/>
              <a:t>หน่วยกำลังพลสำรองที่ยังไม่มีการจัดตั้ง โดยมีการจัดทำบัญชีบรรจุกำลังไว้ตั้งแต่ในยามปกติ</a:t>
            </a:r>
            <a:endParaRPr lang="th-TH" sz="4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8" y="285728"/>
            <a:ext cx="8358245" cy="1104900"/>
          </a:xfrm>
          <a:noFill/>
          <a:ln w="12700">
            <a:noFill/>
            <a:miter lim="800000"/>
            <a:headEnd/>
            <a:tailEnd/>
          </a:ln>
        </p:spPr>
        <p:txBody>
          <a:bodyPr vert="horz" lIns="90488" tIns="44450" rIns="90488" bIns="4445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eaLnBrk="1" hangingPunct="1"/>
            <a:r>
              <a:rPr lang="th-TH" altLang="th-TH" sz="5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การแบ่งประเภทนายทหารสัญญาบัตรตามอายุ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3361" y="2071678"/>
            <a:ext cx="2143140" cy="3500462"/>
          </a:xfrm>
          <a:solidFill>
            <a:srgbClr val="0070C0"/>
          </a:solidFill>
        </p:spPr>
        <p:txBody>
          <a:bodyPr vert="horz" lIns="90488" tIns="44450" rIns="90488" bIns="44450" rtlCol="0">
            <a:normAutofit/>
          </a:bodyPr>
          <a:lstStyle/>
          <a:p>
            <a:pPr marL="320040" algn="ctr">
              <a:buNone/>
              <a:defRPr/>
            </a:pPr>
            <a:r>
              <a:rPr lang="th-TH" altLang="th-TH" sz="45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กองหนุน</a:t>
            </a:r>
          </a:p>
          <a:p>
            <a:pPr marL="320040" algn="ctr">
              <a:buNone/>
              <a:defRPr/>
            </a:pPr>
            <a:r>
              <a:rPr lang="th-TH" altLang="th-TH" sz="4500" dirty="0">
                <a:solidFill>
                  <a:srgbClr val="00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 45 ปี</a:t>
            </a:r>
            <a:endParaRPr lang="th-TH" altLang="th-TH" sz="4500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20040" algn="ctr">
              <a:buNone/>
              <a:defRPr/>
            </a:pPr>
            <a:r>
              <a:rPr lang="th-TH" altLang="th-TH" sz="4500" dirty="0">
                <a:solidFill>
                  <a:srgbClr val="FFCC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 50 ปี</a:t>
            </a:r>
            <a:endParaRPr lang="th-TH" altLang="th-TH" sz="4500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20040" algn="ctr">
              <a:buNone/>
              <a:defRPr/>
            </a:pPr>
            <a:r>
              <a:rPr lang="th-TH" altLang="th-TH" sz="45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 55 ปี</a:t>
            </a:r>
            <a:endParaRPr lang="th-TH" altLang="th-TH" sz="4500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2844" y="2071678"/>
            <a:ext cx="2143140" cy="3500462"/>
          </a:xfrm>
          <a:prstGeom prst="rect">
            <a:avLst/>
          </a:prstGeom>
          <a:solidFill>
            <a:srgbClr val="0070C0"/>
          </a:solidFill>
        </p:spPr>
        <p:txBody>
          <a:bodyPr vert="horz" lIns="90488" tIns="44450" rIns="90488" bIns="44450" rtlCol="0">
            <a:normAutofit/>
          </a:bodyPr>
          <a:lstStyle/>
          <a:p>
            <a:pPr marL="320040" indent="-320040" algn="ctr">
              <a:buClr>
                <a:schemeClr val="accent1"/>
              </a:buClr>
              <a:buSzPct val="80000"/>
              <a:defRPr/>
            </a:pPr>
            <a:r>
              <a:rPr lang="th-TH" altLang="th-TH" sz="45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ชั้นยศ</a:t>
            </a:r>
          </a:p>
          <a:p>
            <a:pPr marL="320040" indent="-320040" algn="ctr">
              <a:buClr>
                <a:schemeClr val="accent1"/>
              </a:buClr>
              <a:buSzPct val="80000"/>
              <a:defRPr/>
            </a:pPr>
            <a:r>
              <a:rPr lang="th-TH" altLang="th-TH" sz="4500" dirty="0" err="1">
                <a:solidFill>
                  <a:srgbClr val="00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ร.ต.</a:t>
            </a:r>
            <a:r>
              <a:rPr lang="th-TH" altLang="th-TH" sz="4500" dirty="0">
                <a:solidFill>
                  <a:srgbClr val="00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altLang="th-TH" sz="4500" dirty="0" err="1">
                <a:solidFill>
                  <a:srgbClr val="00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ร.อ.</a:t>
            </a:r>
            <a:r>
              <a:rPr lang="th-TH" altLang="th-TH" sz="4500" dirty="0">
                <a:solidFill>
                  <a:srgbClr val="00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endParaRPr lang="th-TH" altLang="th-TH" sz="4500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20040" indent="-320040" algn="ctr">
              <a:buClr>
                <a:schemeClr val="accent1"/>
              </a:buClr>
              <a:buSzPct val="80000"/>
              <a:defRPr/>
            </a:pPr>
            <a:r>
              <a:rPr lang="th-TH" altLang="th-TH" sz="4500" dirty="0" err="1">
                <a:solidFill>
                  <a:srgbClr val="FFCC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พ.ต.</a:t>
            </a:r>
            <a:r>
              <a:rPr lang="th-TH" altLang="th-TH" sz="4500" dirty="0">
                <a:solidFill>
                  <a:srgbClr val="FFCC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altLang="th-TH" sz="4500" dirty="0" err="1">
                <a:solidFill>
                  <a:srgbClr val="FFCC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พ.ท.</a:t>
            </a:r>
            <a:r>
              <a:rPr lang="th-TH" altLang="th-TH" sz="4500" dirty="0">
                <a:solidFill>
                  <a:srgbClr val="FFCC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endParaRPr lang="th-TH" altLang="th-TH" sz="4500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20040" indent="-320040" algn="ctr">
              <a:buClr>
                <a:schemeClr val="accent1"/>
              </a:buClr>
              <a:buSzPct val="80000"/>
              <a:defRPr/>
            </a:pPr>
            <a:r>
              <a:rPr lang="th-TH" altLang="th-TH" sz="45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พ.อ.-นายพล</a:t>
            </a:r>
            <a:endParaRPr lang="th-TH" altLang="th-TH" sz="4500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86314" y="2074156"/>
            <a:ext cx="2143140" cy="3500462"/>
          </a:xfrm>
          <a:prstGeom prst="rect">
            <a:avLst/>
          </a:prstGeom>
          <a:solidFill>
            <a:srgbClr val="0070C0"/>
          </a:solidFill>
        </p:spPr>
        <p:txBody>
          <a:bodyPr vert="horz" lIns="90488" tIns="44450" rIns="90488" bIns="44450" rtlCol="0">
            <a:normAutofit/>
          </a:bodyPr>
          <a:lstStyle/>
          <a:p>
            <a:pPr marL="320040" indent="-320040" algn="ctr">
              <a:buClr>
                <a:schemeClr val="accent1"/>
              </a:buClr>
              <a:buSzPct val="80000"/>
              <a:defRPr/>
            </a:pPr>
            <a:r>
              <a:rPr lang="th-TH" altLang="th-TH" sz="45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นอกราชการ</a:t>
            </a:r>
          </a:p>
          <a:p>
            <a:pPr marL="320040" indent="-320040" algn="ctr">
              <a:buClr>
                <a:schemeClr val="accent1"/>
              </a:buClr>
              <a:buSzPct val="80000"/>
              <a:defRPr/>
            </a:pPr>
            <a:r>
              <a:rPr lang="th-TH" altLang="th-TH" sz="4500" dirty="0">
                <a:solidFill>
                  <a:srgbClr val="00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46 - 55 ปี</a:t>
            </a:r>
            <a:endParaRPr lang="th-TH" altLang="th-TH" sz="4500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20040" indent="-320040" algn="ctr">
              <a:buClr>
                <a:schemeClr val="accent1"/>
              </a:buClr>
              <a:buSzPct val="80000"/>
              <a:defRPr/>
            </a:pPr>
            <a:r>
              <a:rPr lang="th-TH" altLang="th-TH" sz="4500" dirty="0">
                <a:solidFill>
                  <a:srgbClr val="FFCC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51 - 60 ปี</a:t>
            </a:r>
            <a:endParaRPr lang="th-TH" altLang="th-TH" sz="4500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20040" indent="-320040" algn="ctr">
              <a:buClr>
                <a:schemeClr val="accent1"/>
              </a:buClr>
              <a:buSzPct val="80000"/>
              <a:defRPr/>
            </a:pPr>
            <a:r>
              <a:rPr lang="th-TH" altLang="th-TH" sz="45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56 - 65 ปี</a:t>
            </a:r>
            <a:endParaRPr lang="th-TH" altLang="th-TH" sz="4500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072330" y="2068033"/>
            <a:ext cx="1928826" cy="3500462"/>
          </a:xfrm>
          <a:prstGeom prst="rect">
            <a:avLst/>
          </a:prstGeom>
          <a:solidFill>
            <a:srgbClr val="0070C0"/>
          </a:solidFill>
        </p:spPr>
        <p:txBody>
          <a:bodyPr vert="horz" lIns="90488" tIns="44450" rIns="90488" bIns="44450" rtlCol="0">
            <a:normAutofit/>
          </a:bodyPr>
          <a:lstStyle/>
          <a:p>
            <a:pPr marL="320040" indent="-320040" algn="ctr">
              <a:buClr>
                <a:schemeClr val="accent1"/>
              </a:buClr>
              <a:buSzPct val="80000"/>
              <a:defRPr/>
            </a:pPr>
            <a:r>
              <a:rPr lang="th-TH" altLang="th-TH" sz="45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พ้นราชการ</a:t>
            </a:r>
          </a:p>
          <a:p>
            <a:pPr marL="320040" indent="-320040" algn="ctr">
              <a:buClr>
                <a:schemeClr val="accent1"/>
              </a:buClr>
              <a:buSzPct val="80000"/>
              <a:defRPr/>
            </a:pPr>
            <a:r>
              <a:rPr lang="th-TH" altLang="th-TH" sz="4500" dirty="0">
                <a:solidFill>
                  <a:srgbClr val="00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เกิน 55 ปี </a:t>
            </a:r>
            <a:endParaRPr lang="th-TH" altLang="th-TH" sz="4500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20040" indent="-320040" algn="ctr">
              <a:buClr>
                <a:schemeClr val="accent1"/>
              </a:buClr>
              <a:buSzPct val="80000"/>
              <a:defRPr/>
            </a:pPr>
            <a:r>
              <a:rPr lang="th-TH" altLang="th-TH" sz="4500" dirty="0">
                <a:solidFill>
                  <a:srgbClr val="FFCC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เกิน 60 ปี</a:t>
            </a:r>
            <a:endParaRPr lang="th-TH" altLang="th-TH" sz="4500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20040" indent="-320040" algn="ctr">
              <a:buClr>
                <a:schemeClr val="accent1"/>
              </a:buClr>
              <a:buSzPct val="80000"/>
              <a:defRPr/>
            </a:pPr>
            <a:r>
              <a:rPr lang="th-TH" altLang="th-TH" sz="45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เกิน 65 ปี</a:t>
            </a:r>
            <a:endParaRPr lang="th-TH" altLang="th-TH" sz="4500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8" y="285728"/>
            <a:ext cx="8358245" cy="1104900"/>
          </a:xfrm>
          <a:noFill/>
          <a:ln w="12700">
            <a:noFill/>
            <a:miter lim="800000"/>
            <a:headEnd/>
            <a:tailEnd/>
          </a:ln>
        </p:spPr>
        <p:txBody>
          <a:bodyPr vert="horz" lIns="90488" tIns="44450" rIns="90488" bIns="4445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eaLnBrk="1" hangingPunct="1"/>
            <a:r>
              <a:rPr lang="th-TH" altLang="th-TH" sz="5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นายทหารสัญญาบัตรนอกกอง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28596" y="1643050"/>
            <a:ext cx="85011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   นายทหารสัญญาบัตรซึ่งไม่มีตำแหน่งราชการประจำในกระทรวงกลาโหม  และกระทรวงกลาโหม สั่งให้เป็นนายทหารสัญญาบัตรประเภทนี้ </a:t>
            </a:r>
          </a:p>
        </p:txBody>
      </p:sp>
    </p:spTree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8" y="285728"/>
            <a:ext cx="8358245" cy="1104900"/>
          </a:xfrm>
          <a:noFill/>
          <a:ln w="12700">
            <a:noFill/>
            <a:miter lim="800000"/>
            <a:headEnd/>
            <a:tailEnd/>
          </a:ln>
        </p:spPr>
        <p:txBody>
          <a:bodyPr vert="horz" lIns="90488" tIns="44450" rIns="90488" bIns="4445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eaLnBrk="1" hangingPunct="1"/>
            <a:r>
              <a:rPr lang="th-TH" altLang="th-TH" sz="5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ทหารกองหนุนประเภทที่ 1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28596" y="1643050"/>
            <a:ext cx="85011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  ทหารที่ปลดจากกองประจำการ โดยรับราชการใน   กองประจำการจนครบกำหนด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28596" y="3131670"/>
            <a:ext cx="85011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 ทหารกองเกินซึ่งสำเร็จการฝึกวิชาทหาร ตามกฎหมายว่าด้วยการส่งเสริมการฝึกวิชาทหาร และได้ขึ้นทะเบียนกองประจำการแล้วปลดเป็นกองหนุน ตามกฎหมาย   ว่าด้วยการรับราชการทหาร </a:t>
            </a:r>
          </a:p>
        </p:txBody>
      </p:sp>
    </p:spTree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8" y="285728"/>
            <a:ext cx="8358245" cy="1104900"/>
          </a:xfrm>
          <a:noFill/>
          <a:ln w="12700">
            <a:noFill/>
            <a:miter lim="800000"/>
            <a:headEnd/>
            <a:tailEnd/>
          </a:ln>
        </p:spPr>
        <p:txBody>
          <a:bodyPr vert="horz" lIns="90488" tIns="44450" rIns="90488" bIns="4445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eaLnBrk="1" hangingPunct="1"/>
            <a:r>
              <a:rPr lang="th-TH" altLang="th-TH" sz="5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ทหารกองหนุนประเภทที่ 2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28596" y="1643052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ทหารที่ปลดจากกองเกิน เมื่ออายุครบ ๓๐ ปีบริบูรณ์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28596" y="2500308"/>
            <a:ext cx="85011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ทหารที่ปลดจากกองประจำการโดยต้องจำขังหรือจำคุกมีกำหนดวันที่ต้องทัณฑ์ หรือต้องโทษรวมได้ไม่น้อยกว่า  ๑ ปี หรือกระทำให้เสื่อมเสียแก่ราชการทหารแล้วถูกปลดเป็นทหารกองหนุนประเภทที่ ๒</a:t>
            </a:r>
          </a:p>
        </p:txBody>
      </p:sp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8" y="285728"/>
            <a:ext cx="8358245" cy="1104900"/>
          </a:xfrm>
          <a:noFill/>
          <a:ln w="12700">
            <a:noFill/>
            <a:miter lim="800000"/>
            <a:headEnd/>
            <a:tailEnd/>
          </a:ln>
        </p:spPr>
        <p:txBody>
          <a:bodyPr vert="horz" lIns="90488" tIns="44450" rIns="90488" bIns="4445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eaLnBrk="1" hangingPunct="1"/>
            <a:r>
              <a:rPr lang="th-TH" altLang="th-TH" sz="5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ทหารกองเกิน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72612" y="1643050"/>
            <a:ext cx="81038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  ผู้ซึ่งมีอายุตั้งแต่ ๑๘ ปีบริบูรณ์และยังไม่ถึง ๓๐ ปีบริบูรณ์    ซึ่งได้ลงบัญชีทหารกองเกินตามกฎหมาย     ว่าด้วยการรับราชการทหารแล้ว</a:t>
            </a:r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สี่เหลี่ยมผืนผ้ามุมมน 2">
            <a:extLst>
              <a:ext uri="{FF2B5EF4-FFF2-40B4-BE49-F238E27FC236}">
                <a16:creationId xmlns:a16="http://schemas.microsoft.com/office/drawing/2014/main" id="{39B33551-8DD5-D59C-E7BF-76C2DAAEA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565400"/>
            <a:ext cx="3382962" cy="13684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125" name="วงรี 3">
            <a:extLst>
              <a:ext uri="{FF2B5EF4-FFF2-40B4-BE49-F238E27FC236}">
                <a16:creationId xmlns:a16="http://schemas.microsoft.com/office/drawing/2014/main" id="{39794248-A578-F8BD-4BF1-D142C7CD8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565400"/>
            <a:ext cx="2665412" cy="19431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404E0F7-CA83-F2D4-8DDC-8C87C35E6E50}"/>
              </a:ext>
            </a:extLst>
          </p:cNvPr>
          <p:cNvSpPr>
            <a:spLocks/>
          </p:cNvSpPr>
          <p:nvPr/>
        </p:nvSpPr>
        <p:spPr bwMode="auto">
          <a:xfrm>
            <a:off x="683568" y="5589240"/>
            <a:ext cx="8077200" cy="1143000"/>
          </a:xfrm>
          <a:prstGeom prst="bevel">
            <a:avLst>
              <a:gd name="adj" fmla="val 12500"/>
            </a:avLst>
          </a:prstGeom>
          <a:solidFill>
            <a:srgbClr val="002060"/>
          </a:solidFill>
          <a:ln w="6350">
            <a:solidFill>
              <a:srgbClr val="FF0066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กิจการกำลังพลสำรอง</a:t>
            </a:r>
            <a:endParaRPr kumimoji="0" lang="en-US" altLang="th-TH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E5077DE-9979-7B50-1B21-2009548AE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10954D-6CAA-4FA8-A36E-223032749768}" type="slidenum">
              <a:rPr kumimoji="0" lang="en-US" altLang="th-T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alt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8" y="285728"/>
            <a:ext cx="8358245" cy="1104900"/>
          </a:xfrm>
          <a:noFill/>
          <a:ln w="12700">
            <a:noFill/>
            <a:miter lim="800000"/>
            <a:headEnd/>
            <a:tailEnd/>
          </a:ln>
        </p:spPr>
        <p:txBody>
          <a:bodyPr vert="horz" lIns="90488" tIns="44450" rIns="90488" bIns="4445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eaLnBrk="1" hangingPunct="1"/>
            <a:r>
              <a:rPr lang="th-TH" altLang="th-TH" sz="5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ชั้นปี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28596" y="1643052"/>
            <a:ext cx="85011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   ปี พ.ศ. ที่ชายผู้นั้นมีอายุครบ ๑๘ ปีบริบูรณ์ </a:t>
            </a:r>
          </a:p>
          <a:p>
            <a:r>
              <a:rPr lang="th-TH" sz="4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เช่น  คนเกิดใน พ.ศ. ๒๕๕๐ จะเป็นวัน เดือน ใดก็ตาม  อายุครบ ๑๘ ปีบริบูรณ์  ใน พ.ศ. ๒๕๖๘   ให้เรียกว่า  “คนชั้นปี  ๒๕๖๘” </a:t>
            </a:r>
          </a:p>
        </p:txBody>
      </p:sp>
    </p:spTree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8" y="285728"/>
            <a:ext cx="8358245" cy="1104900"/>
          </a:xfrm>
          <a:noFill/>
          <a:ln w="12700">
            <a:noFill/>
            <a:miter lim="800000"/>
            <a:headEnd/>
            <a:tailEnd/>
          </a:ln>
        </p:spPr>
        <p:txBody>
          <a:bodyPr vert="horz" lIns="90488" tIns="44450" rIns="90488" bIns="4445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eaLnBrk="1" hangingPunct="1"/>
            <a:r>
              <a:rPr lang="th-TH" altLang="th-TH" sz="5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รุ่นปี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85720" y="1643052"/>
            <a:ext cx="864399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  ปี พ.ศ. ที่ทหารกองประจำการหรือทหารกองเกิน ซึ่งสำเร็จการฝึกวิชาทหารตามกฎหมายว่าด้วยการส่งเสริมการฝึกวิชาทหารและได้ขึ้นทะเบียนกองประจำการแล้วถูกปลดเป็นทหารกองหนุนประเภทที่ ๑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720" y="4482780"/>
            <a:ext cx="8643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  เช่น คนซึ่งถูกปลดใน พ.ศ. ๒๕๖๘ จะเป็นวัน เดือน  ใดก็ตาม  ให้เรียกว่า  “ทหารกองหนุน รุ่นปี  ๒๕๖๘”</a:t>
            </a:r>
          </a:p>
        </p:txBody>
      </p:sp>
    </p:spTree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8" y="285728"/>
            <a:ext cx="8358245" cy="1104900"/>
          </a:xfrm>
          <a:noFill/>
          <a:ln w="12700">
            <a:noFill/>
            <a:miter lim="800000"/>
            <a:headEnd/>
            <a:tailEnd/>
          </a:ln>
        </p:spPr>
        <p:txBody>
          <a:bodyPr vert="horz" lIns="90488" tIns="44450" rIns="90488" bIns="4445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eaLnBrk="1" hangingPunct="1"/>
            <a:r>
              <a:rPr lang="th-TH" altLang="th-TH" sz="5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ภูมิลำเนา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28596" y="1643052"/>
            <a:ext cx="85011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  ถิ่นที่อยู่อันเป็นหลักแหล่งสำคัญ</a:t>
            </a:r>
          </a:p>
          <a:p>
            <a:r>
              <a:rPr lang="th-TH" sz="4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  ที่ตั้งทำการหาเลี้ยงชีพประจำอยู่เป็นหลักฐานตามทะเบียนบ้านที่ออกตามกฎหมายว่าด้วยการทะเบียนราษฎร์</a:t>
            </a:r>
          </a:p>
        </p:txBody>
      </p:sp>
    </p:spTree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8" y="285728"/>
            <a:ext cx="8358245" cy="1104900"/>
          </a:xfrm>
          <a:noFill/>
          <a:ln w="12700">
            <a:noFill/>
            <a:miter lim="800000"/>
            <a:headEnd/>
            <a:tailEnd/>
          </a:ln>
        </p:spPr>
        <p:txBody>
          <a:bodyPr vert="horz" lIns="90488" tIns="44450" rIns="90488" bIns="4445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eaLnBrk="1" hangingPunct="1"/>
            <a:r>
              <a:rPr lang="th-TH" altLang="th-TH" sz="5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ภูมิลำเนาทหาร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28596" y="1643052"/>
            <a:ext cx="85011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   ท้องที่อำเภอหรือเขตซึ่งได้ไปแสดงตนเพื่อลงบัญชีทหารกองเกินไว้  </a:t>
            </a:r>
          </a:p>
          <a:p>
            <a:r>
              <a:rPr lang="th-TH" sz="4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  หรือท้องที่อำเภอหรือเขตใหม่  ซึ่งได้รับอนุญาตให้ย้ายมามีถิ่นที่อยู่เป็นหลักฐาน  ตามกฎหมายว่าด้วย  การรับราชการทหารแล้ว</a:t>
            </a:r>
          </a:p>
        </p:txBody>
      </p:sp>
    </p:spTree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8" y="285728"/>
            <a:ext cx="8358245" cy="1104900"/>
          </a:xfrm>
          <a:noFill/>
          <a:ln w="12700">
            <a:noFill/>
            <a:miter lim="800000"/>
            <a:headEnd/>
            <a:tailEnd/>
          </a:ln>
        </p:spPr>
        <p:txBody>
          <a:bodyPr vert="horz" lIns="90488" tIns="44450" rIns="90488" bIns="4445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eaLnBrk="1" hangingPunct="1"/>
            <a:r>
              <a:rPr lang="th-TH" altLang="th-TH" sz="5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การนับอายุ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28596" y="1643050"/>
            <a:ext cx="85011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   ตามข้อบังคับนี้ให้นับอายุตามกฎหมายว่าด้วยการ รับราชการทหาร โดยอนุโลม</a:t>
            </a:r>
          </a:p>
        </p:txBody>
      </p:sp>
    </p:spTree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กิจการกำลังพลสำรอง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500174"/>
            <a:ext cx="83582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       การดำเนินการเกี่ยวกับการจัดเตรียมและการใช้</a:t>
            </a:r>
          </a:p>
          <a:p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กำลังพลสำรอง เช่น </a:t>
            </a:r>
          </a:p>
          <a:p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       ๑. การบรรจุและการใช้กำลังพลสำรอง</a:t>
            </a:r>
          </a:p>
          <a:p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       ๒. การผลิตกำลังพลสำรอง</a:t>
            </a:r>
          </a:p>
          <a:p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       ๓. การฝึกศึกษากำลังพลสำรอง</a:t>
            </a:r>
          </a:p>
          <a:p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       ๔. การควบคุมกำลังพลสำรอง </a:t>
            </a:r>
          </a:p>
          <a:p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       ๕. การเรียกกำลังพลสำรอง หรือ การระดมพล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1428760"/>
          </a:xfrm>
        </p:spPr>
        <p:txBody>
          <a:bodyPr>
            <a:noAutofit/>
          </a:bodyPr>
          <a:lstStyle/>
          <a:p>
            <a:pPr algn="ctr"/>
            <a:r>
              <a:rPr lang="th-TH" sz="7200" dirty="0">
                <a:effectLst>
                  <a:glow rad="228600">
                    <a:srgbClr val="FFFFFF"/>
                  </a:glow>
                </a:effectLst>
              </a:rPr>
              <a:t>การบรรจุและการใช้กำลังพลสำรอง</a:t>
            </a:r>
          </a:p>
        </p:txBody>
      </p:sp>
      <p:pic>
        <p:nvPicPr>
          <p:cNvPr id="8" name="รูปภาพ 7" descr="เคลื่อนที่13022017_๑๗๐๒๑๕_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857366"/>
            <a:ext cx="5000660" cy="35393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รูปภาพ 8" descr="เคลื่อนที่14022017_๑๗๐๒๑๕_0011.jpg"/>
          <p:cNvPicPr>
            <a:picLocks noChangeAspect="1"/>
          </p:cNvPicPr>
          <p:nvPr/>
        </p:nvPicPr>
        <p:blipFill>
          <a:blip r:embed="rId3" cstate="print"/>
          <a:srcRect t="26772" r="15869"/>
          <a:stretch>
            <a:fillRect/>
          </a:stretch>
        </p:blipFill>
        <p:spPr>
          <a:xfrm>
            <a:off x="428596" y="2928934"/>
            <a:ext cx="4643470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การบรรจุและการใช้กำลังพลสำรอง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1500176"/>
            <a:ext cx="8643998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การดำเนินการเกี่ยวกับการรับสมัคร หรือ  คัดเลือก              กำลังพลสำรองที่มีคุณสมบัติครบถ้วน เหมาะสม  เพื่อบรรจุ  ในตำแหน่งต่าง ๆ   ในหน่วยทหาร       ตามลักษณะการใช้กำลังพลสำรอง คือ </a:t>
            </a:r>
            <a:r>
              <a:rPr lang="th-TH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เสริมกำลัง เพิ่มเติมกำลัง ทดแทนกำลัง และ  ขยายกำลัง</a:t>
            </a:r>
            <a:r>
              <a:rPr lang="th-TH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r>
              <a:rPr lang="th-TH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เพื่อสนับสนุนการปฏิบัติภารกิจของ </a:t>
            </a:r>
            <a:r>
              <a:rPr lang="th-TH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กห.</a:t>
            </a:r>
            <a:r>
              <a:rPr lang="th-TH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ตามที่กฎหมายกำหนด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: มุมมน 21">
            <a:extLst>
              <a:ext uri="{FF2B5EF4-FFF2-40B4-BE49-F238E27FC236}">
                <a16:creationId xmlns:a16="http://schemas.microsoft.com/office/drawing/2014/main" id="{10956E9A-573C-4887-AE28-5FE3383D5335}"/>
              </a:ext>
            </a:extLst>
          </p:cNvPr>
          <p:cNvSpPr/>
          <p:nvPr/>
        </p:nvSpPr>
        <p:spPr>
          <a:xfrm>
            <a:off x="629512" y="4205038"/>
            <a:ext cx="1349294" cy="5220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th-TH" sz="1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12470C6E-2FB6-4AC9-935B-5496BAF2A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30823"/>
            <a:ext cx="84969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defTabSz="685800">
              <a:spcBef>
                <a:spcPct val="0"/>
              </a:spcBef>
              <a:buClr>
                <a:srgbClr val="FFAE5D"/>
              </a:buClr>
              <a:buNone/>
            </a:pPr>
            <a:r>
              <a:rPr lang="th-TH" altLang="th-TH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การจัดเตรียมกำลังพลสำรองตามลักษณะการใช้กำลังพลสำรอง</a:t>
            </a:r>
            <a:r>
              <a:rPr lang="en-US" altLang="th-TH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เพื่อสนับสนุน</a:t>
            </a:r>
            <a:endParaRPr lang="en-US" altLang="th-TH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685800">
              <a:spcBef>
                <a:spcPct val="0"/>
              </a:spcBef>
              <a:buClr>
                <a:srgbClr val="FFAE5D"/>
              </a:buClr>
              <a:buNone/>
            </a:pPr>
            <a:r>
              <a:rPr lang="th-TH" altLang="th-TH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การปฏิบัติภารกิจของ กห. ตามที่กฎหมายกำหนด ทำได้ ๔ ลักษณะ</a:t>
            </a: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697246" y="1219938"/>
            <a:ext cx="1794932" cy="337346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เสริมกำลัง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2674213" y="1225997"/>
            <a:ext cx="1794932" cy="337346"/>
          </a:xfrm>
          <a:prstGeom prst="round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เพิ่มเติมกำลัง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4664097" y="1223955"/>
            <a:ext cx="1794932" cy="337346"/>
          </a:xfrm>
          <a:prstGeom prst="roundRect">
            <a:avLst/>
          </a:prstGeom>
          <a:solidFill>
            <a:srgbClr val="CC99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ทดแทนกำลัง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6636619" y="1223955"/>
            <a:ext cx="1794932" cy="3373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ขยายกำลัง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96028" y="1590706"/>
            <a:ext cx="1733159" cy="601134"/>
          </a:xfrm>
          <a:prstGeom prst="rect">
            <a:avLst/>
          </a:prstGeom>
          <a:solidFill>
            <a:srgbClr val="FF5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หน่วยทางบัญชี</a:t>
            </a:r>
          </a:p>
          <a:p>
            <a:pPr algn="ctr" defTabSz="685800"/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หน่วยกำลังทดแทน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675973" y="1588658"/>
            <a:ext cx="1733159" cy="601134"/>
          </a:xfrm>
          <a:prstGeom prst="rect">
            <a:avLst/>
          </a:prstGeom>
          <a:solidFill>
            <a:srgbClr val="FF5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หน่วยทางบัญชี</a:t>
            </a:r>
          </a:p>
          <a:p>
            <a:pPr algn="ctr" defTabSz="685800"/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หน่วยจัดตั้งใหม่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701301" y="1593130"/>
            <a:ext cx="1733159" cy="601134"/>
          </a:xfrm>
          <a:prstGeom prst="rect">
            <a:avLst/>
          </a:prstGeom>
          <a:solidFill>
            <a:srgbClr val="FF5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หน่วยรับการบรรจุ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737859" y="1586143"/>
            <a:ext cx="1733159" cy="601134"/>
          </a:xfrm>
          <a:prstGeom prst="rect">
            <a:avLst/>
          </a:prstGeom>
          <a:solidFill>
            <a:srgbClr val="FF5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หน่วยกำลังพลสำรอง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696660" y="2221050"/>
            <a:ext cx="1733159" cy="8911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ทหารประจำการ</a:t>
            </a:r>
          </a:p>
          <a:p>
            <a:pPr algn="ctr" defTabSz="6858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ประจำการเสริม</a:t>
            </a:r>
          </a:p>
          <a:p>
            <a:pPr algn="ctr" defTabSz="6858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ทหารกองประจำการ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6685716" y="2219655"/>
            <a:ext cx="1733159" cy="8911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ทหารประจำการ</a:t>
            </a:r>
          </a:p>
          <a:p>
            <a:pPr algn="ctr" defTabSz="6858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ประจำการเสริม</a:t>
            </a:r>
          </a:p>
          <a:p>
            <a:pPr algn="ctr" defTabSz="6858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ทหารกองประจำการ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2692620" y="2229803"/>
            <a:ext cx="1733159" cy="8911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ทหารประจำการ</a:t>
            </a:r>
          </a:p>
          <a:p>
            <a:pPr algn="ctr" defTabSz="6858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ทหารกองประจำการ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737858" y="2221336"/>
            <a:ext cx="1733159" cy="8911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ทหารประจำการ</a:t>
            </a:r>
          </a:p>
          <a:p>
            <a:pPr algn="ctr" defTabSz="6858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ทหารกองประจำการ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737858" y="3143173"/>
            <a:ext cx="1733159" cy="57164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บัญชีบรรจุกำลัง</a:t>
            </a:r>
          </a:p>
          <a:p>
            <a:pPr algn="ctr" defTabSz="685800"/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(อัตราอนุมัติ)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2697886" y="3147832"/>
            <a:ext cx="1733159" cy="57164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บัญชีบรรจุกำลัง</a:t>
            </a:r>
          </a:p>
          <a:p>
            <a:pPr algn="ctr" defTabSz="685800"/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(อัตราโครง)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4696237" y="3147829"/>
            <a:ext cx="1733159" cy="57164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บัญชีบรรจุกำลัง</a:t>
            </a:r>
          </a:p>
          <a:p>
            <a:pPr algn="ctr" defTabSz="685800"/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(อัตราโครง)</a:t>
            </a: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720919" y="3746761"/>
            <a:ext cx="1733159" cy="5716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กำลังพลสำรอง</a:t>
            </a:r>
          </a:p>
          <a:p>
            <a:pPr algn="ctr" defTabSz="6858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พร้อมใช้งาน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4696451" y="3751840"/>
            <a:ext cx="1733159" cy="5716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กำลังพลสำรอง</a:t>
            </a:r>
          </a:p>
          <a:p>
            <a:pPr algn="ctr" defTabSz="6858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พร้อมใช้งาน</a:t>
            </a: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6702817" y="3747448"/>
            <a:ext cx="1733159" cy="5716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กำลังพลสำรอง</a:t>
            </a:r>
          </a:p>
          <a:p>
            <a:pPr algn="ctr" defTabSz="6858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เตรียมพร้อม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97246" y="5046056"/>
            <a:ext cx="1700425" cy="360357"/>
          </a:xfrm>
          <a:prstGeom prst="rect">
            <a:avLst/>
          </a:prstGeom>
          <a:solidFill>
            <a:srgbClr val="C19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800" b="1" dirty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ตพ.๕ (น., ส., พลฯ)</a:t>
            </a: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658536" y="5044583"/>
            <a:ext cx="2446867" cy="466748"/>
          </a:xfrm>
          <a:prstGeom prst="rect">
            <a:avLst/>
          </a:prstGeom>
          <a:solidFill>
            <a:srgbClr val="C19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500" b="1" dirty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ตพ.๕ (ผู้มีความชำนาญฯ)</a:t>
            </a:r>
          </a:p>
          <a:p>
            <a:pPr algn="ctr" defTabSz="685800"/>
            <a:r>
              <a:rPr lang="th-TH" sz="1500" b="1" dirty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สน.กิจกรรมทางทหารและ</a:t>
            </a:r>
            <a:r>
              <a:rPr lang="th-TH" sz="1500" b="1" dirty="0" err="1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พลเรือน</a:t>
            </a:r>
            <a:endParaRPr lang="th-TH" sz="1500" b="1" dirty="0">
              <a:solidFill>
                <a:prstClr val="black"/>
              </a:solidFill>
              <a:effectLst>
                <a:glow rad="63500">
                  <a:prstClr val="white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5367868" y="5050484"/>
            <a:ext cx="2442633" cy="466748"/>
          </a:xfrm>
          <a:prstGeom prst="rect">
            <a:avLst/>
          </a:prstGeom>
          <a:solidFill>
            <a:srgbClr val="C19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500" b="1" dirty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ตพ.๕ (นักศึกษาวิชาทหาร)</a:t>
            </a:r>
          </a:p>
          <a:p>
            <a:pPr algn="ctr" defTabSz="685800"/>
            <a:r>
              <a:rPr lang="th-TH" sz="1500" b="1" dirty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สน.กิจกรรมทางทหารและ</a:t>
            </a:r>
            <a:r>
              <a:rPr lang="th-TH" sz="1500" b="1" dirty="0" err="1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พลเรือน</a:t>
            </a:r>
            <a:endParaRPr lang="th-TH" sz="1500" b="1" dirty="0">
              <a:solidFill>
                <a:prstClr val="black"/>
              </a:solidFill>
              <a:effectLst>
                <a:glow rad="63500">
                  <a:prstClr val="white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ลูกศรลง 31"/>
          <p:cNvSpPr/>
          <p:nvPr/>
        </p:nvSpPr>
        <p:spPr>
          <a:xfrm>
            <a:off x="3462867" y="4297605"/>
            <a:ext cx="269387" cy="59815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th-TH" sz="2100">
              <a:solidFill>
                <a:prstClr val="white"/>
              </a:solidFill>
              <a:latin typeface="Corbel" panose="020B0503020204020204"/>
              <a:cs typeface="DilleniaUPC" panose="02020603050405020304" pitchFamily="18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2692399" y="3751639"/>
            <a:ext cx="1733159" cy="5716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กำลังพลสำรอง</a:t>
            </a:r>
          </a:p>
          <a:p>
            <a:pPr algn="ctr" defTabSz="6858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พร้อมใช้งาน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737858" y="4399607"/>
            <a:ext cx="7654712" cy="286873"/>
          </a:xfrm>
          <a:prstGeom prst="rect">
            <a:avLst/>
          </a:prstGeom>
          <a:solidFill>
            <a:srgbClr val="5725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บรรจุลงในบัญชีบรรจุกำลังให้ครบอัตราเต็ม</a:t>
            </a:r>
          </a:p>
        </p:txBody>
      </p:sp>
      <p:cxnSp>
        <p:nvCxnSpPr>
          <p:cNvPr id="34" name="ลูกศรเชื่อมต่อแบบตรง 33"/>
          <p:cNvCxnSpPr/>
          <p:nvPr/>
        </p:nvCxnSpPr>
        <p:spPr>
          <a:xfrm>
            <a:off x="1547458" y="4904229"/>
            <a:ext cx="0" cy="139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/>
          <p:nvPr/>
        </p:nvCxnSpPr>
        <p:spPr>
          <a:xfrm>
            <a:off x="3829226" y="4908461"/>
            <a:ext cx="0" cy="139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/>
          <p:nvPr/>
        </p:nvCxnSpPr>
        <p:spPr>
          <a:xfrm>
            <a:off x="6644394" y="4904227"/>
            <a:ext cx="0" cy="139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/>
          <p:cNvCxnSpPr/>
          <p:nvPr/>
        </p:nvCxnSpPr>
        <p:spPr>
          <a:xfrm>
            <a:off x="1547458" y="4901515"/>
            <a:ext cx="509693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81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" y="3573557"/>
            <a:ext cx="2285714" cy="2285714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3591019"/>
            <a:ext cx="2285714" cy="2285714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11" y="3591019"/>
            <a:ext cx="2285714" cy="2285714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1" y="3591019"/>
            <a:ext cx="2285714" cy="228571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11" y="3591019"/>
            <a:ext cx="2285714" cy="2285714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" y="1719891"/>
            <a:ext cx="2285714" cy="2285714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1737353"/>
            <a:ext cx="2285714" cy="2285714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11" y="1737353"/>
            <a:ext cx="2285714" cy="2285714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1" y="1737353"/>
            <a:ext cx="2285714" cy="2285714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11" y="1737353"/>
            <a:ext cx="2285714" cy="2285714"/>
          </a:xfrm>
          <a:prstGeom prst="rect">
            <a:avLst/>
          </a:prstGeom>
        </p:spPr>
      </p:pic>
      <p:sp>
        <p:nvSpPr>
          <p:cNvPr id="24" name="สี่เหลี่ยมผืนผ้า 23"/>
          <p:cNvSpPr/>
          <p:nvPr/>
        </p:nvSpPr>
        <p:spPr>
          <a:xfrm>
            <a:off x="3262185" y="1160748"/>
            <a:ext cx="2619628" cy="728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66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เสริมกำลัง</a:t>
            </a:r>
            <a:endParaRPr lang="th-TH" sz="33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2404268" y="5316095"/>
            <a:ext cx="4564070" cy="728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66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ประจำการ ๑๐๐ </a:t>
            </a:r>
            <a:r>
              <a:rPr lang="en-US" sz="66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%</a:t>
            </a:r>
            <a:endParaRPr lang="th-TH" sz="33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1201348" y="1162489"/>
            <a:ext cx="1519968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4500" b="1" u="sng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หน่วย </a:t>
            </a:r>
            <a:r>
              <a:rPr lang="en-US" sz="4500" b="1" u="sng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A</a:t>
            </a:r>
            <a:endParaRPr lang="th-TH" sz="2100" b="1" u="sng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D5610-FD0B-52B6-7820-DCF116FC5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AA7BD71-1811-42F7-B6EF-0E49F6F4BAD2}" type="slidenum">
              <a:rPr lang="en-US" sz="1800" b="1">
                <a:solidFill>
                  <a:srgbClr val="FFFFFF">
                    <a:lumMod val="50000"/>
                  </a:srgbClr>
                </a:solidFill>
                <a:latin typeface="Angsana New"/>
                <a:cs typeface="Angsana New"/>
              </a:rPr>
              <a:pPr defTabSz="685800">
                <a:defRPr/>
              </a:pPr>
              <a:t>29</a:t>
            </a:fld>
            <a:endParaRPr lang="th-TH" sz="1800" b="1" dirty="0">
              <a:solidFill>
                <a:srgbClr val="FFFFFF">
                  <a:lumMod val="50000"/>
                </a:srgbClr>
              </a:solidFill>
              <a:latin typeface="Angsan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19757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5720" y="71414"/>
            <a:ext cx="8429684" cy="1357322"/>
          </a:xfrm>
          <a:prstGeom prst="rect">
            <a:avLst/>
          </a:prstGeom>
          <a:noFill/>
          <a:ln w="63500" cmpd="tri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9144" algn="ctr">
              <a:spcBef>
                <a:spcPct val="0"/>
              </a:spcBef>
            </a:pPr>
            <a:r>
              <a:rPr lang="th-TH" sz="4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พรบ.จัดระเบียบราชการกระทรวงกลาโหม พ.ศ.๒๕๕๑ </a:t>
            </a:r>
          </a:p>
          <a:p>
            <a:pPr marR="9144" algn="ctr">
              <a:spcBef>
                <a:spcPct val="0"/>
              </a:spcBef>
            </a:pPr>
            <a:r>
              <a:rPr lang="th-TH" sz="4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มาตรา ๑๙ </a:t>
            </a:r>
            <a:endParaRPr lang="th-TH" sz="4400" b="1" cap="all" dirty="0"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28728" y="1928802"/>
            <a:ext cx="6215106" cy="928694"/>
          </a:xfrm>
          <a:prstGeom prst="rect">
            <a:avLst/>
          </a:prstGeom>
          <a:noFill/>
          <a:ln w="63500" cmpd="tri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th-TH" sz="5400" b="1" dirty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หน้าที่ของกองทัพบก</a:t>
            </a:r>
            <a:endParaRPr lang="th-TH" sz="5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ลูกศรโค้ง 8"/>
          <p:cNvSpPr/>
          <p:nvPr/>
        </p:nvSpPr>
        <p:spPr>
          <a:xfrm flipV="1">
            <a:off x="428596" y="1785926"/>
            <a:ext cx="928694" cy="928800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 w="635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43108" y="3071810"/>
            <a:ext cx="6120000" cy="900000"/>
          </a:xfrm>
          <a:prstGeom prst="rect">
            <a:avLst/>
          </a:prstGeom>
          <a:noFill/>
          <a:ln w="25400" cmpd="tri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th-TH" sz="5000" b="1" dirty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เตรียมกำลังกองทัพบก</a:t>
            </a:r>
            <a:endParaRPr lang="th-TH" sz="50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43108" y="4143380"/>
            <a:ext cx="6120000" cy="900000"/>
          </a:xfrm>
          <a:prstGeom prst="rect">
            <a:avLst/>
          </a:prstGeom>
          <a:noFill/>
          <a:ln w="25400" cmpd="tri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th-TH" sz="5000" b="1" dirty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ใช้กำลังกองทัพบก</a:t>
            </a:r>
            <a:endParaRPr lang="th-TH" sz="50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" name="ลูกศรขวา 11"/>
          <p:cNvSpPr/>
          <p:nvPr/>
        </p:nvSpPr>
        <p:spPr>
          <a:xfrm>
            <a:off x="1428728" y="3296602"/>
            <a:ext cx="576000" cy="504000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ลูกศรขวา 12"/>
          <p:cNvSpPr/>
          <p:nvPr/>
        </p:nvSpPr>
        <p:spPr>
          <a:xfrm>
            <a:off x="1424232" y="4357694"/>
            <a:ext cx="576000" cy="504000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5F93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13" y="3567549"/>
            <a:ext cx="2285714" cy="2285714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" y="3573557"/>
            <a:ext cx="2285714" cy="2285714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3591019"/>
            <a:ext cx="2285714" cy="2285714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1" y="3591019"/>
            <a:ext cx="2285714" cy="228571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11" y="3591019"/>
            <a:ext cx="2285714" cy="2285714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" y="1719891"/>
            <a:ext cx="2285714" cy="2285714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11" y="1737353"/>
            <a:ext cx="2285714" cy="2285714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1" y="1737353"/>
            <a:ext cx="2285714" cy="2285714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11" y="1737353"/>
            <a:ext cx="2285714" cy="2285714"/>
          </a:xfrm>
          <a:prstGeom prst="rect">
            <a:avLst/>
          </a:prstGeom>
        </p:spPr>
      </p:pic>
      <p:sp>
        <p:nvSpPr>
          <p:cNvPr id="24" name="สี่เหลี่ยมผืนผ้า 23"/>
          <p:cNvSpPr/>
          <p:nvPr/>
        </p:nvSpPr>
        <p:spPr>
          <a:xfrm>
            <a:off x="3262185" y="1160748"/>
            <a:ext cx="2619628" cy="728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66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เสริมกำลัง</a:t>
            </a:r>
            <a:endParaRPr lang="th-TH" sz="33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2560559" y="5316095"/>
            <a:ext cx="4251485" cy="728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66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ประจำการ ๘๐ </a:t>
            </a:r>
            <a:r>
              <a:rPr lang="en-US" sz="66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%</a:t>
            </a:r>
            <a:endParaRPr lang="th-TH" sz="33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1201348" y="1162489"/>
            <a:ext cx="1519968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4500" b="1" u="sng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หน่วย </a:t>
            </a:r>
            <a:r>
              <a:rPr lang="en-US" sz="4500" b="1" u="sng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A</a:t>
            </a:r>
            <a:endParaRPr lang="th-TH" sz="2100" b="1" u="sng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63" y="3567549"/>
            <a:ext cx="2285714" cy="2285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D3A68-CB99-9585-27D0-037040D1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AA7BD71-1811-42F7-B6EF-0E49F6F4BAD2}" type="slidenum">
              <a:rPr lang="en-US" sz="1800">
                <a:solidFill>
                  <a:srgbClr val="FFFFFF">
                    <a:lumMod val="50000"/>
                  </a:srgbClr>
                </a:solidFill>
                <a:latin typeface="Angsana New"/>
                <a:cs typeface="Angsana New"/>
              </a:rPr>
              <a:pPr defTabSz="685800">
                <a:defRPr/>
              </a:pPr>
              <a:t>30</a:t>
            </a:fld>
            <a:endParaRPr lang="th-TH" sz="1800" dirty="0">
              <a:solidFill>
                <a:srgbClr val="FFFFFF">
                  <a:lumMod val="50000"/>
                </a:srgbClr>
              </a:solidFill>
              <a:latin typeface="Angsan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1434037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" y="3573557"/>
            <a:ext cx="2285714" cy="2285714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3591019"/>
            <a:ext cx="2285714" cy="2285714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1" y="3591019"/>
            <a:ext cx="2285714" cy="228571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11" y="3591019"/>
            <a:ext cx="2285714" cy="2285714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" y="1719891"/>
            <a:ext cx="2285714" cy="2285714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11" y="1737353"/>
            <a:ext cx="2285714" cy="2285714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1" y="1737353"/>
            <a:ext cx="2285714" cy="2285714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11" y="1737353"/>
            <a:ext cx="2285714" cy="2285714"/>
          </a:xfrm>
          <a:prstGeom prst="rect">
            <a:avLst/>
          </a:prstGeom>
        </p:spPr>
      </p:pic>
      <p:sp>
        <p:nvSpPr>
          <p:cNvPr id="24" name="สี่เหลี่ยมผืนผ้า 23"/>
          <p:cNvSpPr/>
          <p:nvPr/>
        </p:nvSpPr>
        <p:spPr>
          <a:xfrm>
            <a:off x="3262185" y="1160748"/>
            <a:ext cx="2619628" cy="728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66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เสริมกำลัง</a:t>
            </a:r>
            <a:endParaRPr lang="th-TH" sz="33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27" y="1737352"/>
            <a:ext cx="2285714" cy="2285714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77" y="3591019"/>
            <a:ext cx="2285714" cy="2285714"/>
          </a:xfrm>
          <a:prstGeom prst="rect">
            <a:avLst/>
          </a:prstGeom>
        </p:spPr>
      </p:pic>
      <p:sp>
        <p:nvSpPr>
          <p:cNvPr id="13" name="สี่เหลี่ยมผืนผ้า 12"/>
          <p:cNvSpPr/>
          <p:nvPr/>
        </p:nvSpPr>
        <p:spPr>
          <a:xfrm>
            <a:off x="2020347" y="4506006"/>
            <a:ext cx="5331909" cy="1305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66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ประจำการ ๘๐ </a:t>
            </a:r>
            <a:r>
              <a:rPr lang="en-US" sz="66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%</a:t>
            </a:r>
          </a:p>
          <a:p>
            <a:pPr algn="ctr" defTabSz="685800">
              <a:lnSpc>
                <a:spcPts val="4500"/>
              </a:lnSpc>
              <a:defRPr/>
            </a:pPr>
            <a:r>
              <a:rPr lang="th-TH" sz="66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กำลังพลสำรอง ๒๐ </a:t>
            </a:r>
            <a:r>
              <a:rPr lang="en-US" sz="66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%</a:t>
            </a:r>
            <a:endParaRPr lang="th-TH" sz="33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201348" y="1162489"/>
            <a:ext cx="1519968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4500" b="1" u="sng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หน่วย </a:t>
            </a:r>
            <a:r>
              <a:rPr lang="en-US" sz="4500" b="1" u="sng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A</a:t>
            </a:r>
            <a:endParaRPr lang="th-TH" sz="2100" b="1" u="sng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151CE-1FD7-CDE1-1A80-28B41B5BA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AA7BD71-1811-42F7-B6EF-0E49F6F4BAD2}" type="slidenum">
              <a:rPr lang="en-US" sz="1800">
                <a:solidFill>
                  <a:srgbClr val="FFFFFF">
                    <a:lumMod val="50000"/>
                  </a:srgbClr>
                </a:solidFill>
                <a:latin typeface="Angsana New"/>
                <a:cs typeface="Angsana New"/>
              </a:rPr>
              <a:pPr defTabSz="685800">
                <a:defRPr/>
              </a:pPr>
              <a:t>31</a:t>
            </a:fld>
            <a:endParaRPr lang="th-TH" sz="1800" dirty="0">
              <a:solidFill>
                <a:srgbClr val="FFFFFF">
                  <a:lumMod val="50000"/>
                </a:srgbClr>
              </a:solidFill>
              <a:latin typeface="Angsan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213368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 23"/>
          <p:cNvSpPr/>
          <p:nvPr/>
        </p:nvSpPr>
        <p:spPr>
          <a:xfrm>
            <a:off x="2924753" y="1160748"/>
            <a:ext cx="3294493" cy="728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66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เพิ่มเติมกำลัง</a:t>
            </a:r>
            <a:endParaRPr lang="th-TH" sz="33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67" y="2348880"/>
            <a:ext cx="1188132" cy="1188132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39" y="2366342"/>
            <a:ext cx="1188132" cy="1188132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11" y="2366342"/>
            <a:ext cx="1188132" cy="1188132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83" y="2366342"/>
            <a:ext cx="1188132" cy="1188132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55" y="2366342"/>
            <a:ext cx="1188132" cy="1188132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06" y="2366342"/>
            <a:ext cx="1205594" cy="1205594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527" y="2366342"/>
            <a:ext cx="1188132" cy="1188132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99" y="2383805"/>
            <a:ext cx="1188132" cy="1188132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71" y="2383805"/>
            <a:ext cx="1188132" cy="1188132"/>
          </a:xfrm>
          <a:prstGeom prst="rect">
            <a:avLst/>
          </a:prstGeom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78" y="2366342"/>
            <a:ext cx="1205594" cy="1205594"/>
          </a:xfrm>
          <a:prstGeom prst="rect">
            <a:avLst/>
          </a:prstGeom>
        </p:spPr>
      </p:pic>
      <p:sp>
        <p:nvSpPr>
          <p:cNvPr id="35" name="สี่เหลี่ยมผืนผ้า 34"/>
          <p:cNvSpPr/>
          <p:nvPr/>
        </p:nvSpPr>
        <p:spPr>
          <a:xfrm>
            <a:off x="1276394" y="1810561"/>
            <a:ext cx="165942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4500" b="1" u="sng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หน่วย </a:t>
            </a:r>
            <a:r>
              <a:rPr lang="en-US" sz="4500" b="1" u="sng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A </a:t>
            </a:r>
            <a:endParaRPr lang="th-TH" sz="2100" b="1" u="sng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pic>
        <p:nvPicPr>
          <p:cNvPr id="36" name="รูปภาพ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73" y="3988142"/>
            <a:ext cx="1188132" cy="1188132"/>
          </a:xfrm>
          <a:prstGeom prst="rect">
            <a:avLst/>
          </a:prstGeom>
        </p:spPr>
      </p:pic>
      <p:pic>
        <p:nvPicPr>
          <p:cNvPr id="38" name="รูปภาพ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06" y="4005604"/>
            <a:ext cx="1188132" cy="1188132"/>
          </a:xfrm>
          <a:prstGeom prst="rect">
            <a:avLst/>
          </a:prstGeom>
        </p:spPr>
      </p:pic>
      <p:pic>
        <p:nvPicPr>
          <p:cNvPr id="39" name="รูปภาพ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05604"/>
            <a:ext cx="1188132" cy="1188132"/>
          </a:xfrm>
          <a:prstGeom prst="rect">
            <a:avLst/>
          </a:prstGeom>
        </p:spPr>
      </p:pic>
      <p:pic>
        <p:nvPicPr>
          <p:cNvPr id="41" name="รูปภาพ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4005604"/>
            <a:ext cx="1205594" cy="1205594"/>
          </a:xfrm>
          <a:prstGeom prst="rect">
            <a:avLst/>
          </a:prstGeom>
        </p:spPr>
      </p:pic>
      <p:pic>
        <p:nvPicPr>
          <p:cNvPr id="45" name="รูปภาพ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4005604"/>
            <a:ext cx="1205594" cy="1205594"/>
          </a:xfrm>
          <a:prstGeom prst="rect">
            <a:avLst/>
          </a:prstGeom>
        </p:spPr>
      </p:pic>
      <p:sp>
        <p:nvSpPr>
          <p:cNvPr id="46" name="สี่เหลี่ยมผืนผ้า 45"/>
          <p:cNvSpPr/>
          <p:nvPr/>
        </p:nvSpPr>
        <p:spPr>
          <a:xfrm>
            <a:off x="1243915" y="3449823"/>
            <a:ext cx="3674404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4500" b="1" u="sng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หน่วย </a:t>
            </a:r>
            <a:r>
              <a:rPr lang="en-US" sz="4500" b="1" u="sng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A1 </a:t>
            </a:r>
            <a:r>
              <a:rPr lang="th-TH" sz="4500" b="1" u="sng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(อัตราโครง)</a:t>
            </a:r>
            <a:endParaRPr lang="th-TH" sz="2100" b="1" u="sng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pic>
        <p:nvPicPr>
          <p:cNvPr id="49" name="รูปภาพ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4" y="4023066"/>
            <a:ext cx="1205594" cy="1205594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4023066"/>
            <a:ext cx="1205594" cy="1205594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4023066"/>
            <a:ext cx="1205594" cy="1205594"/>
          </a:xfrm>
          <a:prstGeom prst="rect">
            <a:avLst/>
          </a:prstGeom>
        </p:spPr>
      </p:pic>
      <p:pic>
        <p:nvPicPr>
          <p:cNvPr id="52" name="รูปภาพ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4023066"/>
            <a:ext cx="1205594" cy="1205594"/>
          </a:xfrm>
          <a:prstGeom prst="rect">
            <a:avLst/>
          </a:prstGeom>
        </p:spPr>
      </p:pic>
      <p:pic>
        <p:nvPicPr>
          <p:cNvPr id="53" name="รูปภาพ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2" y="4023066"/>
            <a:ext cx="1205594" cy="1205594"/>
          </a:xfrm>
          <a:prstGeom prst="rect">
            <a:avLst/>
          </a:prstGeom>
        </p:spPr>
      </p:pic>
      <p:sp>
        <p:nvSpPr>
          <p:cNvPr id="55" name="สี่เหลี่ยมผืนผ้า 54"/>
          <p:cNvSpPr/>
          <p:nvPr/>
        </p:nvSpPr>
        <p:spPr>
          <a:xfrm>
            <a:off x="2378965" y="4897809"/>
            <a:ext cx="4070345" cy="1254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495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ประจำการ ๓๐ </a:t>
            </a:r>
            <a:r>
              <a:rPr lang="en-US" sz="495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%</a:t>
            </a:r>
          </a:p>
          <a:p>
            <a:pPr algn="ctr" defTabSz="685800">
              <a:lnSpc>
                <a:spcPts val="4500"/>
              </a:lnSpc>
              <a:defRPr/>
            </a:pPr>
            <a:r>
              <a:rPr lang="th-TH" sz="495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กำลังพลสำรอง ๗๐ </a:t>
            </a:r>
            <a:r>
              <a:rPr lang="en-US" sz="495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%</a:t>
            </a:r>
            <a:endParaRPr lang="th-TH" sz="24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79674-163C-2813-EBE3-B7D53A93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AA7BD71-1811-42F7-B6EF-0E49F6F4BAD2}" type="slidenum">
              <a:rPr lang="en-US" sz="1800">
                <a:solidFill>
                  <a:srgbClr val="FFFFFF">
                    <a:lumMod val="50000"/>
                  </a:srgbClr>
                </a:solidFill>
                <a:latin typeface="Angsana New"/>
                <a:cs typeface="Angsana New"/>
              </a:rPr>
              <a:pPr defTabSz="685800">
                <a:defRPr/>
              </a:pPr>
              <a:t>32</a:t>
            </a:fld>
            <a:endParaRPr lang="th-TH" sz="1800" dirty="0">
              <a:solidFill>
                <a:srgbClr val="FFFFFF">
                  <a:lumMod val="50000"/>
                </a:srgbClr>
              </a:solidFill>
              <a:latin typeface="Angsan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70610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" y="3573557"/>
            <a:ext cx="2285714" cy="2285714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3591019"/>
            <a:ext cx="2285714" cy="2285714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1" y="3591019"/>
            <a:ext cx="2285714" cy="228571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11" y="3598163"/>
            <a:ext cx="2285714" cy="2285714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" y="1719891"/>
            <a:ext cx="2285714" cy="2285714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11" y="1737353"/>
            <a:ext cx="2285714" cy="2285714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1" y="1737353"/>
            <a:ext cx="2285714" cy="2285714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11" y="1719891"/>
            <a:ext cx="2285714" cy="2285714"/>
          </a:xfrm>
          <a:prstGeom prst="rect">
            <a:avLst/>
          </a:prstGeom>
        </p:spPr>
      </p:pic>
      <p:sp>
        <p:nvSpPr>
          <p:cNvPr id="24" name="สี่เหลี่ยมผืนผ้า 23"/>
          <p:cNvSpPr/>
          <p:nvPr/>
        </p:nvSpPr>
        <p:spPr>
          <a:xfrm>
            <a:off x="2918342" y="1160748"/>
            <a:ext cx="3307316" cy="728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66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ทดแทนกำลัง</a:t>
            </a:r>
            <a:endParaRPr lang="th-TH" sz="33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27" y="1737352"/>
            <a:ext cx="2285714" cy="2285714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77" y="3591019"/>
            <a:ext cx="2285714" cy="2285714"/>
          </a:xfrm>
          <a:prstGeom prst="rect">
            <a:avLst/>
          </a:prstGeom>
        </p:spPr>
      </p:pic>
      <p:sp>
        <p:nvSpPr>
          <p:cNvPr id="16" name="สี่เหลี่ยมผืนผ้า 15"/>
          <p:cNvSpPr/>
          <p:nvPr/>
        </p:nvSpPr>
        <p:spPr>
          <a:xfrm>
            <a:off x="1201348" y="1162489"/>
            <a:ext cx="1519968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4500" b="1" u="sng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หน่วย </a:t>
            </a:r>
            <a:r>
              <a:rPr lang="en-US" sz="4500" b="1" u="sng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A</a:t>
            </a:r>
            <a:endParaRPr lang="th-TH" sz="2100" b="1" u="sng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 rot="18754149">
            <a:off x="5127522" y="2738447"/>
            <a:ext cx="1577676" cy="6913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54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สูญเสีย</a:t>
            </a:r>
            <a:endParaRPr lang="th-TH" sz="27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 rot="18754149">
            <a:off x="5140642" y="4562338"/>
            <a:ext cx="1577676" cy="6913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54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สูญเสีย</a:t>
            </a:r>
            <a:endParaRPr lang="th-TH" sz="27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751D2-1EB4-52B1-2EF8-FD4A1CC1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AA7BD71-1811-42F7-B6EF-0E49F6F4BAD2}" type="slidenum">
              <a:rPr lang="en-US" sz="1800">
                <a:solidFill>
                  <a:srgbClr val="FFFFFF">
                    <a:lumMod val="50000"/>
                  </a:srgbClr>
                </a:solidFill>
                <a:latin typeface="Angsana New"/>
                <a:cs typeface="Angsana New"/>
              </a:rPr>
              <a:pPr defTabSz="685800">
                <a:defRPr/>
              </a:pPr>
              <a:t>33</a:t>
            </a:fld>
            <a:endParaRPr lang="th-TH" sz="1800" dirty="0">
              <a:solidFill>
                <a:srgbClr val="FFFFFF">
                  <a:lumMod val="50000"/>
                </a:srgbClr>
              </a:solidFill>
              <a:latin typeface="Angsan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68180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" y="3573557"/>
            <a:ext cx="2285714" cy="2285714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3591019"/>
            <a:ext cx="2285714" cy="228571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11" y="3591019"/>
            <a:ext cx="2285714" cy="2285714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" y="1719891"/>
            <a:ext cx="2285714" cy="2285714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11" y="1737353"/>
            <a:ext cx="2285714" cy="2285714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11" y="1737353"/>
            <a:ext cx="2285714" cy="2285714"/>
          </a:xfrm>
          <a:prstGeom prst="rect">
            <a:avLst/>
          </a:prstGeom>
        </p:spPr>
      </p:pic>
      <p:sp>
        <p:nvSpPr>
          <p:cNvPr id="24" name="สี่เหลี่ยมผืนผ้า 23"/>
          <p:cNvSpPr/>
          <p:nvPr/>
        </p:nvSpPr>
        <p:spPr>
          <a:xfrm>
            <a:off x="2918342" y="1160748"/>
            <a:ext cx="3307316" cy="728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66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ทดแทนกำลัง</a:t>
            </a:r>
            <a:endParaRPr lang="th-TH" sz="33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27" y="1737352"/>
            <a:ext cx="2285714" cy="2285714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77" y="3591019"/>
            <a:ext cx="2285714" cy="2285714"/>
          </a:xfrm>
          <a:prstGeom prst="rect">
            <a:avLst/>
          </a:prstGeom>
        </p:spPr>
      </p:pic>
      <p:sp>
        <p:nvSpPr>
          <p:cNvPr id="16" name="สี่เหลี่ยมผืนผ้า 15"/>
          <p:cNvSpPr/>
          <p:nvPr/>
        </p:nvSpPr>
        <p:spPr>
          <a:xfrm>
            <a:off x="1201348" y="1162489"/>
            <a:ext cx="1519968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4500" b="1" u="sng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หน่วย </a:t>
            </a:r>
            <a:r>
              <a:rPr lang="en-US" sz="4500" b="1" u="sng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A</a:t>
            </a:r>
            <a:endParaRPr lang="th-TH" sz="2100" b="1" u="sng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83" y="3573557"/>
            <a:ext cx="2285714" cy="2285714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9" y="1737353"/>
            <a:ext cx="2285714" cy="2285714"/>
          </a:xfrm>
          <a:prstGeom prst="rect">
            <a:avLst/>
          </a:prstGeom>
        </p:spPr>
      </p:pic>
      <p:sp>
        <p:nvSpPr>
          <p:cNvPr id="29" name="สี่เหลี่ยมผืนผ้า 28"/>
          <p:cNvSpPr/>
          <p:nvPr/>
        </p:nvSpPr>
        <p:spPr>
          <a:xfrm>
            <a:off x="2219296" y="3371879"/>
            <a:ext cx="4405373" cy="728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66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ทดแทนเป็นบุคคล</a:t>
            </a:r>
            <a:endParaRPr lang="th-TH" sz="33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7598-13E3-81CC-397F-F3207045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AA7BD71-1811-42F7-B6EF-0E49F6F4BAD2}" type="slidenum">
              <a:rPr lang="en-US" sz="1800">
                <a:solidFill>
                  <a:srgbClr val="FFFFFF">
                    <a:lumMod val="50000"/>
                  </a:srgbClr>
                </a:solidFill>
                <a:latin typeface="Angsana New"/>
                <a:cs typeface="Angsana New"/>
              </a:rPr>
              <a:pPr defTabSz="685800">
                <a:defRPr/>
              </a:pPr>
              <a:t>34</a:t>
            </a:fld>
            <a:endParaRPr lang="th-TH" sz="1800" dirty="0">
              <a:solidFill>
                <a:srgbClr val="FFFFFF">
                  <a:lumMod val="50000"/>
                </a:srgbClr>
              </a:solidFill>
              <a:latin typeface="Angsan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271953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 23"/>
          <p:cNvSpPr/>
          <p:nvPr/>
        </p:nvSpPr>
        <p:spPr>
          <a:xfrm>
            <a:off x="2918343" y="1160748"/>
            <a:ext cx="3307316" cy="728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66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ทดแทนกำลัง</a:t>
            </a:r>
            <a:endParaRPr lang="th-TH" sz="33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67" y="2348880"/>
            <a:ext cx="1188132" cy="1188132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39" y="2366342"/>
            <a:ext cx="1188132" cy="1188132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11" y="2366342"/>
            <a:ext cx="1188132" cy="1188132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83" y="2366342"/>
            <a:ext cx="1188132" cy="1188132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55" y="2366342"/>
            <a:ext cx="1188132" cy="1188132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06" y="2366342"/>
            <a:ext cx="1205594" cy="1205594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527" y="2366342"/>
            <a:ext cx="1188132" cy="1188132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99" y="2383805"/>
            <a:ext cx="1188132" cy="1188132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71" y="2383805"/>
            <a:ext cx="1188132" cy="1188132"/>
          </a:xfrm>
          <a:prstGeom prst="rect">
            <a:avLst/>
          </a:prstGeom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78" y="2366342"/>
            <a:ext cx="1205594" cy="1205594"/>
          </a:xfrm>
          <a:prstGeom prst="rect">
            <a:avLst/>
          </a:prstGeom>
        </p:spPr>
      </p:pic>
      <p:sp>
        <p:nvSpPr>
          <p:cNvPr id="35" name="สี่เหลี่ยมผืนผ้า 34"/>
          <p:cNvSpPr/>
          <p:nvPr/>
        </p:nvSpPr>
        <p:spPr>
          <a:xfrm>
            <a:off x="1276394" y="1810561"/>
            <a:ext cx="165942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4500" b="1" u="sng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หน่วย </a:t>
            </a:r>
            <a:r>
              <a:rPr lang="en-US" sz="4500" b="1" u="sng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A </a:t>
            </a:r>
            <a:endParaRPr lang="th-TH" sz="2100" b="1" u="sng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pic>
        <p:nvPicPr>
          <p:cNvPr id="45" name="รูปภาพ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4005604"/>
            <a:ext cx="1205594" cy="1205594"/>
          </a:xfrm>
          <a:prstGeom prst="rect">
            <a:avLst/>
          </a:prstGeom>
        </p:spPr>
      </p:pic>
      <p:sp>
        <p:nvSpPr>
          <p:cNvPr id="46" name="สี่เหลี่ยมผืนผ้า 45"/>
          <p:cNvSpPr/>
          <p:nvPr/>
        </p:nvSpPr>
        <p:spPr>
          <a:xfrm>
            <a:off x="1255954" y="3449823"/>
            <a:ext cx="18710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4500" b="1" u="sng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หน่วย </a:t>
            </a:r>
            <a:r>
              <a:rPr lang="en-US" sz="4500" b="1" u="sng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A2 </a:t>
            </a:r>
            <a:endParaRPr lang="th-TH" sz="2100" b="1" u="sng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pic>
        <p:nvPicPr>
          <p:cNvPr id="49" name="รูปภาพ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4" y="4023066"/>
            <a:ext cx="1205594" cy="1205594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4023066"/>
            <a:ext cx="1205594" cy="1205594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4023066"/>
            <a:ext cx="1205594" cy="1205594"/>
          </a:xfrm>
          <a:prstGeom prst="rect">
            <a:avLst/>
          </a:prstGeom>
        </p:spPr>
      </p:pic>
      <p:pic>
        <p:nvPicPr>
          <p:cNvPr id="52" name="รูปภาพ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4023066"/>
            <a:ext cx="1205594" cy="1205594"/>
          </a:xfrm>
          <a:prstGeom prst="rect">
            <a:avLst/>
          </a:prstGeom>
        </p:spPr>
      </p:pic>
      <p:pic>
        <p:nvPicPr>
          <p:cNvPr id="53" name="รูปภาพ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2" y="4023066"/>
            <a:ext cx="1205594" cy="1205594"/>
          </a:xfrm>
          <a:prstGeom prst="rect">
            <a:avLst/>
          </a:prstGeom>
        </p:spPr>
      </p:pic>
      <p:sp>
        <p:nvSpPr>
          <p:cNvPr id="32" name="สี่เหลี่ยมผืนผ้า 31"/>
          <p:cNvSpPr/>
          <p:nvPr/>
        </p:nvSpPr>
        <p:spPr>
          <a:xfrm rot="18754149">
            <a:off x="1115808" y="2690681"/>
            <a:ext cx="957313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30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สูญเสีย</a:t>
            </a:r>
            <a:endParaRPr lang="th-TH" sz="12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33" name="สี่เหลี่ยมผืนผ้า 32"/>
          <p:cNvSpPr/>
          <p:nvPr/>
        </p:nvSpPr>
        <p:spPr>
          <a:xfrm rot="18754149">
            <a:off x="1759035" y="2685748"/>
            <a:ext cx="957313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30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สูญเสีย</a:t>
            </a:r>
            <a:endParaRPr lang="th-TH" sz="12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37" name="สี่เหลี่ยมผืนผ้า 36"/>
          <p:cNvSpPr/>
          <p:nvPr/>
        </p:nvSpPr>
        <p:spPr>
          <a:xfrm rot="18754149">
            <a:off x="2436053" y="2690681"/>
            <a:ext cx="957313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30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สูญเสีย</a:t>
            </a:r>
            <a:endParaRPr lang="th-TH" sz="12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 rot="18754149">
            <a:off x="3079280" y="2685748"/>
            <a:ext cx="957313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30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สูญเสีย</a:t>
            </a:r>
            <a:endParaRPr lang="th-TH" sz="12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42" name="สี่เหลี่ยมผืนผ้า 41"/>
          <p:cNvSpPr/>
          <p:nvPr/>
        </p:nvSpPr>
        <p:spPr>
          <a:xfrm rot="18754149">
            <a:off x="3786203" y="2690681"/>
            <a:ext cx="957313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30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สูญเสีย</a:t>
            </a:r>
            <a:endParaRPr lang="th-TH" sz="12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 rot="18754149">
            <a:off x="4429430" y="2685748"/>
            <a:ext cx="957313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30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สูญเสีย</a:t>
            </a:r>
            <a:endParaRPr lang="th-TH" sz="12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 rot="18754149">
            <a:off x="5082347" y="2690681"/>
            <a:ext cx="957313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30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สูญเสีย</a:t>
            </a:r>
            <a:endParaRPr lang="th-TH" sz="12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47" name="สี่เหลี่ยมผืนผ้า 46"/>
          <p:cNvSpPr/>
          <p:nvPr/>
        </p:nvSpPr>
        <p:spPr>
          <a:xfrm rot="18754149">
            <a:off x="5725574" y="2685748"/>
            <a:ext cx="957313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30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สูญเสีย</a:t>
            </a:r>
            <a:endParaRPr lang="th-TH" sz="12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48" name="สี่เหลี่ยมผืนผ้า 47"/>
          <p:cNvSpPr/>
          <p:nvPr/>
        </p:nvSpPr>
        <p:spPr>
          <a:xfrm rot="18754149">
            <a:off x="6349545" y="2690681"/>
            <a:ext cx="957313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30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สูญเสีย</a:t>
            </a:r>
            <a:endParaRPr lang="th-TH" sz="12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 rot="18754149">
            <a:off x="6992772" y="2685748"/>
            <a:ext cx="957313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30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สูญเสีย</a:t>
            </a:r>
            <a:endParaRPr lang="th-TH" sz="12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pic>
        <p:nvPicPr>
          <p:cNvPr id="56" name="รูปภาพ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4005604"/>
            <a:ext cx="1205594" cy="1205594"/>
          </a:xfrm>
          <a:prstGeom prst="rect">
            <a:avLst/>
          </a:prstGeom>
        </p:spPr>
      </p:pic>
      <p:pic>
        <p:nvPicPr>
          <p:cNvPr id="57" name="รูปภาพ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58" y="4023066"/>
            <a:ext cx="1205594" cy="1205594"/>
          </a:xfrm>
          <a:prstGeom prst="rect">
            <a:avLst/>
          </a:prstGeom>
        </p:spPr>
      </p:pic>
      <p:pic>
        <p:nvPicPr>
          <p:cNvPr id="60" name="รูปภาพ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78" y="4023066"/>
            <a:ext cx="1188132" cy="1188132"/>
          </a:xfrm>
          <a:prstGeom prst="rect">
            <a:avLst/>
          </a:prstGeom>
        </p:spPr>
      </p:pic>
      <p:pic>
        <p:nvPicPr>
          <p:cNvPr id="61" name="รูปภาพ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23066"/>
            <a:ext cx="1188132" cy="118813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C50A5-0CFD-B8C2-FF88-2C944D14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AA7BD71-1811-42F7-B6EF-0E49F6F4BAD2}" type="slidenum">
              <a:rPr lang="en-US" sz="1800">
                <a:solidFill>
                  <a:srgbClr val="FFFFFF">
                    <a:lumMod val="50000"/>
                  </a:srgbClr>
                </a:solidFill>
                <a:latin typeface="Angsana New"/>
                <a:cs typeface="Angsana New"/>
              </a:rPr>
              <a:pPr defTabSz="685800">
                <a:defRPr/>
              </a:pPr>
              <a:t>35</a:t>
            </a:fld>
            <a:endParaRPr lang="th-TH" sz="1800" dirty="0">
              <a:solidFill>
                <a:srgbClr val="FFFFFF">
                  <a:lumMod val="50000"/>
                </a:srgbClr>
              </a:solidFill>
              <a:latin typeface="Angsan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297733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2" grpId="0"/>
      <p:bldP spid="33" grpId="0"/>
      <p:bldP spid="37" grpId="0"/>
      <p:bldP spid="40" grpId="0"/>
      <p:bldP spid="42" grpId="0"/>
      <p:bldP spid="43" grpId="0"/>
      <p:bldP spid="44" grpId="0"/>
      <p:bldP spid="47" grpId="0"/>
      <p:bldP spid="48" grpId="0"/>
      <p:bldP spid="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 23"/>
          <p:cNvSpPr/>
          <p:nvPr/>
        </p:nvSpPr>
        <p:spPr>
          <a:xfrm>
            <a:off x="2918343" y="1160748"/>
            <a:ext cx="3307316" cy="728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66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ทดแทนกำลัง</a:t>
            </a:r>
            <a:endParaRPr lang="th-TH" sz="33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67" y="2348880"/>
            <a:ext cx="1188132" cy="1188132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39" y="2366342"/>
            <a:ext cx="1188132" cy="1188132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11" y="2366342"/>
            <a:ext cx="1188132" cy="1188132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83" y="2366342"/>
            <a:ext cx="1188132" cy="1188132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55" y="2366342"/>
            <a:ext cx="1188132" cy="1188132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06" y="2366342"/>
            <a:ext cx="1205594" cy="1205594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527" y="2366342"/>
            <a:ext cx="1188132" cy="1188132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99" y="2383805"/>
            <a:ext cx="1188132" cy="1188132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71" y="2383805"/>
            <a:ext cx="1188132" cy="1188132"/>
          </a:xfrm>
          <a:prstGeom prst="rect">
            <a:avLst/>
          </a:prstGeom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78" y="2366342"/>
            <a:ext cx="1205594" cy="1205594"/>
          </a:xfrm>
          <a:prstGeom prst="rect">
            <a:avLst/>
          </a:prstGeom>
        </p:spPr>
      </p:pic>
      <p:sp>
        <p:nvSpPr>
          <p:cNvPr id="35" name="สี่เหลี่ยมผืนผ้า 34"/>
          <p:cNvSpPr/>
          <p:nvPr/>
        </p:nvSpPr>
        <p:spPr>
          <a:xfrm>
            <a:off x="1276394" y="1810561"/>
            <a:ext cx="165942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4500" b="1" u="sng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หน่วย </a:t>
            </a:r>
            <a:r>
              <a:rPr lang="en-US" sz="4500" b="1" u="sng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A </a:t>
            </a:r>
            <a:endParaRPr lang="th-TH" sz="2100" b="1" u="sng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pic>
        <p:nvPicPr>
          <p:cNvPr id="45" name="รูปภาพ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4005604"/>
            <a:ext cx="1205594" cy="1205594"/>
          </a:xfrm>
          <a:prstGeom prst="rect">
            <a:avLst/>
          </a:prstGeom>
        </p:spPr>
      </p:pic>
      <p:sp>
        <p:nvSpPr>
          <p:cNvPr id="46" name="สี่เหลี่ยมผืนผ้า 45"/>
          <p:cNvSpPr/>
          <p:nvPr/>
        </p:nvSpPr>
        <p:spPr>
          <a:xfrm>
            <a:off x="1255954" y="3449823"/>
            <a:ext cx="18710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4500" b="1" u="sng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หน่วย </a:t>
            </a:r>
            <a:r>
              <a:rPr lang="en-US" sz="4500" b="1" u="sng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A3 </a:t>
            </a:r>
            <a:endParaRPr lang="th-TH" sz="2100" b="1" u="sng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pic>
        <p:nvPicPr>
          <p:cNvPr id="49" name="รูปภาพ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4" y="4023066"/>
            <a:ext cx="1205594" cy="1205594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4023066"/>
            <a:ext cx="1205594" cy="1205594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4023066"/>
            <a:ext cx="1205594" cy="1205594"/>
          </a:xfrm>
          <a:prstGeom prst="rect">
            <a:avLst/>
          </a:prstGeom>
        </p:spPr>
      </p:pic>
      <p:pic>
        <p:nvPicPr>
          <p:cNvPr id="52" name="รูปภาพ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4023066"/>
            <a:ext cx="1205594" cy="1205594"/>
          </a:xfrm>
          <a:prstGeom prst="rect">
            <a:avLst/>
          </a:prstGeom>
        </p:spPr>
      </p:pic>
      <p:pic>
        <p:nvPicPr>
          <p:cNvPr id="53" name="รูปภาพ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2" y="4023066"/>
            <a:ext cx="1205594" cy="1205594"/>
          </a:xfrm>
          <a:prstGeom prst="rect">
            <a:avLst/>
          </a:prstGeom>
        </p:spPr>
      </p:pic>
      <p:sp>
        <p:nvSpPr>
          <p:cNvPr id="32" name="สี่เหลี่ยมผืนผ้า 31"/>
          <p:cNvSpPr/>
          <p:nvPr/>
        </p:nvSpPr>
        <p:spPr>
          <a:xfrm rot="18754149">
            <a:off x="1115808" y="2690681"/>
            <a:ext cx="957313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30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สูญเสีย</a:t>
            </a:r>
            <a:endParaRPr lang="th-TH" sz="12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33" name="สี่เหลี่ยมผืนผ้า 32"/>
          <p:cNvSpPr/>
          <p:nvPr/>
        </p:nvSpPr>
        <p:spPr>
          <a:xfrm rot="18754149">
            <a:off x="1759035" y="2685748"/>
            <a:ext cx="957313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30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สูญเสีย</a:t>
            </a:r>
            <a:endParaRPr lang="th-TH" sz="12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37" name="สี่เหลี่ยมผืนผ้า 36"/>
          <p:cNvSpPr/>
          <p:nvPr/>
        </p:nvSpPr>
        <p:spPr>
          <a:xfrm rot="18754149">
            <a:off x="2436053" y="2690681"/>
            <a:ext cx="957313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30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สูญเสีย</a:t>
            </a:r>
            <a:endParaRPr lang="th-TH" sz="12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 rot="18754149">
            <a:off x="3079280" y="2685748"/>
            <a:ext cx="957313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30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สูญเสีย</a:t>
            </a:r>
            <a:endParaRPr lang="th-TH" sz="12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42" name="สี่เหลี่ยมผืนผ้า 41"/>
          <p:cNvSpPr/>
          <p:nvPr/>
        </p:nvSpPr>
        <p:spPr>
          <a:xfrm rot="18754149">
            <a:off x="3786203" y="2690681"/>
            <a:ext cx="957313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30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สูญเสีย</a:t>
            </a:r>
            <a:endParaRPr lang="th-TH" sz="12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 rot="18754149">
            <a:off x="4429430" y="2685748"/>
            <a:ext cx="957313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30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สูญเสีย</a:t>
            </a:r>
            <a:endParaRPr lang="th-TH" sz="12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 rot="18754149">
            <a:off x="5082347" y="2690681"/>
            <a:ext cx="957313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30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สูญเสีย</a:t>
            </a:r>
            <a:endParaRPr lang="th-TH" sz="12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47" name="สี่เหลี่ยมผืนผ้า 46"/>
          <p:cNvSpPr/>
          <p:nvPr/>
        </p:nvSpPr>
        <p:spPr>
          <a:xfrm rot="18754149">
            <a:off x="5725574" y="2685748"/>
            <a:ext cx="957313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30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สูญเสีย</a:t>
            </a:r>
            <a:endParaRPr lang="th-TH" sz="12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48" name="สี่เหลี่ยมผืนผ้า 47"/>
          <p:cNvSpPr/>
          <p:nvPr/>
        </p:nvSpPr>
        <p:spPr>
          <a:xfrm rot="18754149">
            <a:off x="6349545" y="2690681"/>
            <a:ext cx="957313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30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สูญเสีย</a:t>
            </a:r>
            <a:endParaRPr lang="th-TH" sz="12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 rot="18754149">
            <a:off x="6992772" y="2685748"/>
            <a:ext cx="957313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30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สูญเสีย</a:t>
            </a:r>
            <a:endParaRPr lang="th-TH" sz="12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pic>
        <p:nvPicPr>
          <p:cNvPr id="56" name="รูปภาพ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4005604"/>
            <a:ext cx="1205594" cy="1205594"/>
          </a:xfrm>
          <a:prstGeom prst="rect">
            <a:avLst/>
          </a:prstGeom>
        </p:spPr>
      </p:pic>
      <p:pic>
        <p:nvPicPr>
          <p:cNvPr id="57" name="รูปภาพ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58" y="4023066"/>
            <a:ext cx="1205594" cy="1205594"/>
          </a:xfrm>
          <a:prstGeom prst="rect">
            <a:avLst/>
          </a:prstGeom>
        </p:spPr>
      </p:pic>
      <p:pic>
        <p:nvPicPr>
          <p:cNvPr id="58" name="รูปภาพ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40527"/>
            <a:ext cx="1205594" cy="1205594"/>
          </a:xfrm>
          <a:prstGeom prst="rect">
            <a:avLst/>
          </a:prstGeom>
        </p:spPr>
      </p:pic>
      <p:pic>
        <p:nvPicPr>
          <p:cNvPr id="59" name="รูปภาพ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023066"/>
            <a:ext cx="1205594" cy="1205594"/>
          </a:xfrm>
          <a:prstGeom prst="rect">
            <a:avLst/>
          </a:prstGeom>
        </p:spPr>
      </p:pic>
      <p:sp>
        <p:nvSpPr>
          <p:cNvPr id="36" name="สี่เหลี่ยมผืนผ้า 35"/>
          <p:cNvSpPr/>
          <p:nvPr/>
        </p:nvSpPr>
        <p:spPr>
          <a:xfrm>
            <a:off x="2229715" y="5316095"/>
            <a:ext cx="4384534" cy="728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4500"/>
              </a:lnSpc>
              <a:defRPr/>
            </a:pPr>
            <a:r>
              <a:rPr lang="th-TH" sz="66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TH Chakra Petch" panose="02000506000000020004" pitchFamily="2" charset="-34"/>
                <a:ea typeface="Cambria Math" panose="02040503050406030204" pitchFamily="18" charset="0"/>
                <a:cs typeface="TH Chakra Petch" panose="02000506000000020004" pitchFamily="2" charset="-34"/>
              </a:rPr>
              <a:t>ทดแทนเป็นหน่วย</a:t>
            </a:r>
            <a:endParaRPr lang="th-TH" sz="3300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TH Chakra Petch" panose="02000506000000020004" pitchFamily="2" charset="-34"/>
              <a:ea typeface="Cambria Math" panose="02040503050406030204" pitchFamily="18" charset="0"/>
              <a:cs typeface="TH Chakra Petch" panose="02000506000000020004" pitchFamily="2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E58BD-1860-60A1-5B33-95AFF5E8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AA7BD71-1811-42F7-B6EF-0E49F6F4BAD2}" type="slidenum">
              <a:rPr lang="en-US" sz="1800">
                <a:solidFill>
                  <a:srgbClr val="FFFFFF">
                    <a:lumMod val="50000"/>
                  </a:srgbClr>
                </a:solidFill>
                <a:latin typeface="Angsana New"/>
                <a:cs typeface="Angsana New"/>
              </a:rPr>
              <a:pPr defTabSz="685800">
                <a:defRPr/>
              </a:pPr>
              <a:t>36</a:t>
            </a:fld>
            <a:endParaRPr lang="th-TH" dirty="0">
              <a:solidFill>
                <a:srgbClr val="FFFFFF">
                  <a:lumMod val="50000"/>
                </a:srgbClr>
              </a:solidFill>
              <a:latin typeface="Angsan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70819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1428760"/>
          </a:xfrm>
        </p:spPr>
        <p:txBody>
          <a:bodyPr>
            <a:noAutofit/>
          </a:bodyPr>
          <a:lstStyle/>
          <a:p>
            <a:pPr algn="ctr"/>
            <a:r>
              <a:rPr lang="th-TH" sz="7200" dirty="0">
                <a:effectLst>
                  <a:glow rad="228600">
                    <a:srgbClr val="FFFFFF"/>
                  </a:glow>
                </a:effectLst>
              </a:rPr>
              <a:t>การผลิตกำลังพลสำรอง</a:t>
            </a:r>
          </a:p>
        </p:txBody>
      </p:sp>
      <p:pic>
        <p:nvPicPr>
          <p:cNvPr id="8" name="รูปภาพ 7" descr="เคลื่อนที่13022017_๑๗๐๒๑๕_0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1857366"/>
            <a:ext cx="5000660" cy="31766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รูปภาพ 8" descr="เคลื่อนที่14022017_๑๗๐๒๑๕_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336960"/>
            <a:ext cx="4643470" cy="3092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การผลิตกำลังพลสำรอง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1500174"/>
            <a:ext cx="8643998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กรรมวิธีเพื่อให้ได้มาซึ่งบุคคลที่มีคุณสมบัติที่จะเป็น</a:t>
            </a:r>
          </a:p>
          <a:p>
            <a:pPr algn="ctr"/>
            <a:r>
              <a:rPr lang="th-TH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กำลังพลสำรอง</a:t>
            </a:r>
          </a:p>
        </p:txBody>
      </p:sp>
      <p:pic>
        <p:nvPicPr>
          <p:cNvPr id="6" name="รูปภาพ 5" descr="รูปขบวน 08022017_๑๗๐๒๐๙_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714620"/>
            <a:ext cx="3786214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รูปภาพ 6" descr="รูปขบวน 08022017_๑๗๐๒๐๙_0011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062872"/>
            <a:ext cx="3000396" cy="350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รูปภาพ 7" descr="เคลื่อนที่13022017_๑๗๐๒๑๕_0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3643314"/>
            <a:ext cx="3643338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การผลิตกำลังพลสำรอง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720" y="1500174"/>
            <a:ext cx="8501122" cy="70788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/>
              <a:t>แหล่งที่มาของกำลังพลสำรอง</a:t>
            </a:r>
            <a:endParaRPr lang="th-TH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14348" y="2312604"/>
            <a:ext cx="8072494" cy="55399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/>
              <a:t>เป็นผู้ที่สำเร็จการฝึกวิชา</a:t>
            </a:r>
            <a:r>
              <a:rPr lang="th-TH" sz="3000" b="1"/>
              <a:t>ทหารฯ+ผู้</a:t>
            </a:r>
            <a:r>
              <a:rPr lang="th-TH" sz="3000" b="1" dirty="0"/>
              <a:t>ที่สำเร็จการฝึกวิชา</a:t>
            </a:r>
            <a:r>
              <a:rPr lang="th-TH" sz="3000" b="1"/>
              <a:t>ทหารจากต่างประเทศ</a:t>
            </a:r>
            <a:endParaRPr lang="th-TH" sz="3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14348" y="2943002"/>
            <a:ext cx="8072494" cy="55399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000" b="1" dirty="0"/>
              <a:t>เป็นทหารประจำการที่ลาออกจากราชการทหาร</a:t>
            </a:r>
            <a:endParaRPr lang="th-TH" sz="3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 rot="5400000">
            <a:off x="-1082048" y="3710032"/>
            <a:ext cx="288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357158" y="2643182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>
            <a:off x="357158" y="3214686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/>
          <p:cNvSpPr/>
          <p:nvPr/>
        </p:nvSpPr>
        <p:spPr>
          <a:xfrm>
            <a:off x="714348" y="3571876"/>
            <a:ext cx="8072494" cy="5539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000" b="1" dirty="0"/>
              <a:t>เป็นทหารกองประจำการที่รับราชการครบกำหนดแล้วปลดเป็นกองหนุน</a:t>
            </a:r>
            <a:endParaRPr lang="th-TH" sz="3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1" name="ลูกศรเชื่อมต่อแบบตรง 20"/>
          <p:cNvCxnSpPr/>
          <p:nvPr/>
        </p:nvCxnSpPr>
        <p:spPr>
          <a:xfrm>
            <a:off x="357158" y="3843560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สี่เหลี่ยมผืนผ้า 21"/>
          <p:cNvSpPr/>
          <p:nvPr/>
        </p:nvSpPr>
        <p:spPr>
          <a:xfrm>
            <a:off x="714348" y="4214818"/>
            <a:ext cx="8072494" cy="5539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000" b="1" dirty="0"/>
              <a:t>เป็นทหารกองเกินหรือทหารกองหนุนประเภทที่ ๒</a:t>
            </a:r>
            <a:endParaRPr lang="th-TH" sz="3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>
            <a:off x="357158" y="4500570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สี่เหลี่ยมผืนผ้า 23"/>
          <p:cNvSpPr/>
          <p:nvPr/>
        </p:nvSpPr>
        <p:spPr>
          <a:xfrm>
            <a:off x="714348" y="4849140"/>
            <a:ext cx="8072494" cy="5539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000" b="1" dirty="0"/>
              <a:t>เป็นบุคคลทั่วไปที่มีคุณสมบัติครบถ้วนตามที่กระทรวงกลาโหมกำหนด</a:t>
            </a:r>
            <a:endParaRPr lang="th-TH" sz="3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5" name="ลูกศรเชื่อมต่อแบบตรง 24"/>
          <p:cNvCxnSpPr/>
          <p:nvPr/>
        </p:nvCxnSpPr>
        <p:spPr>
          <a:xfrm>
            <a:off x="357158" y="5134892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สี่เหลี่ยมผืนผ้า 25"/>
          <p:cNvSpPr/>
          <p:nvPr/>
        </p:nvSpPr>
        <p:spPr>
          <a:xfrm>
            <a:off x="357158" y="5429266"/>
            <a:ext cx="85725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ศสร., </a:t>
            </a:r>
            <a:r>
              <a:rPr lang="th-TH" sz="3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ศศท</a:t>
            </a:r>
            <a:r>
              <a:rPr lang="th-TH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., </a:t>
            </a:r>
            <a:r>
              <a:rPr lang="th-TH" sz="3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นฝ</a:t>
            </a:r>
            <a:r>
              <a:rPr lang="th-TH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th-TH" sz="3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นศท</a:t>
            </a:r>
            <a:r>
              <a:rPr lang="th-TH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., </a:t>
            </a:r>
            <a:r>
              <a:rPr lang="th-TH" sz="3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ศฝ</a:t>
            </a:r>
            <a:r>
              <a:rPr lang="th-TH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th-TH" sz="3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นศท</a:t>
            </a:r>
            <a:r>
              <a:rPr lang="th-TH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./หน่วยทหารตามที่ส่วนราชการกำหนด </a:t>
            </a:r>
          </a:p>
          <a:p>
            <a:r>
              <a:rPr lang="th-TH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ดำเนินการเพื่อให้ได้มาของบุคคลตามข้างต้น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0" grpId="0" animBg="1"/>
      <p:bldP spid="20" grpId="0" animBg="1"/>
      <p:bldP spid="22" grpId="0" animBg="1"/>
      <p:bldP spid="24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กำลังสำรอง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500176"/>
            <a:ext cx="8715436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4000" b="1" dirty="0"/>
              <a:t> </a:t>
            </a:r>
            <a:r>
              <a:rPr lang="th-TH" sz="4200" b="1" dirty="0"/>
              <a:t>กำลังที่มิใช่กำลังทหารประจำการและทหารกองประจำการ ที่เตรียมไว้สนับสนุนการปฏิบัติภารกิจตามอำนาจหน้าที่ ของ กห.      </a:t>
            </a:r>
            <a:endParaRPr lang="th-TH" sz="4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สี่เหลี่ยมผืนผ้า 5">
            <a:extLst>
              <a:ext uri="{FF2B5EF4-FFF2-40B4-BE49-F238E27FC236}">
                <a16:creationId xmlns:a16="http://schemas.microsoft.com/office/drawing/2014/main" id="{29855A8A-A132-AFBE-8905-AF532A402BE8}"/>
              </a:ext>
            </a:extLst>
          </p:cNvPr>
          <p:cNvSpPr/>
          <p:nvPr/>
        </p:nvSpPr>
        <p:spPr>
          <a:xfrm>
            <a:off x="293131" y="3652463"/>
            <a:ext cx="3990837" cy="76944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 กำลังพลสำรอง</a:t>
            </a:r>
            <a:endParaRPr lang="th-TH" sz="4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สี่เหลี่ยมผืนผ้า 8">
            <a:extLst>
              <a:ext uri="{FF2B5EF4-FFF2-40B4-BE49-F238E27FC236}">
                <a16:creationId xmlns:a16="http://schemas.microsoft.com/office/drawing/2014/main" id="{77D6BDA0-8966-F988-D1B3-94F70C15A342}"/>
              </a:ext>
            </a:extLst>
          </p:cNvPr>
          <p:cNvSpPr/>
          <p:nvPr/>
        </p:nvSpPr>
        <p:spPr>
          <a:xfrm>
            <a:off x="4427984" y="3652462"/>
            <a:ext cx="4258816" cy="76944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 กำลังกึ่งทหาร</a:t>
            </a:r>
            <a:endParaRPr lang="th-TH" sz="4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สี่เหลี่ยมผืนผ้า 10">
            <a:extLst>
              <a:ext uri="{FF2B5EF4-FFF2-40B4-BE49-F238E27FC236}">
                <a16:creationId xmlns:a16="http://schemas.microsoft.com/office/drawing/2014/main" id="{5EFC3FDC-335E-99B0-A673-07BBC542AD0D}"/>
              </a:ext>
            </a:extLst>
          </p:cNvPr>
          <p:cNvSpPr/>
          <p:nvPr/>
        </p:nvSpPr>
        <p:spPr>
          <a:xfrm>
            <a:off x="322845" y="4531767"/>
            <a:ext cx="3961123" cy="76944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กลุ่มพลังมวลชนจัดตั้ง</a:t>
            </a:r>
            <a:endParaRPr lang="th-TH" sz="4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สี่เหลี่ยมผืนผ้า 12">
            <a:extLst>
              <a:ext uri="{FF2B5EF4-FFF2-40B4-BE49-F238E27FC236}">
                <a16:creationId xmlns:a16="http://schemas.microsoft.com/office/drawing/2014/main" id="{588A54FD-F0A3-F779-973A-5F6EBAB103D7}"/>
              </a:ext>
            </a:extLst>
          </p:cNvPr>
          <p:cNvSpPr/>
          <p:nvPr/>
        </p:nvSpPr>
        <p:spPr>
          <a:xfrm>
            <a:off x="4427984" y="4531767"/>
            <a:ext cx="4258816" cy="76944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 กลุ่มพลังมวลชนอื่นๆ</a:t>
            </a:r>
            <a:endParaRPr lang="th-TH" sz="4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1428760"/>
          </a:xfrm>
        </p:spPr>
        <p:txBody>
          <a:bodyPr>
            <a:noAutofit/>
          </a:bodyPr>
          <a:lstStyle/>
          <a:p>
            <a:pPr algn="ctr"/>
            <a:r>
              <a:rPr lang="th-TH" sz="7200" dirty="0">
                <a:effectLst>
                  <a:glow rad="228600">
                    <a:srgbClr val="FFFFFF"/>
                  </a:glow>
                </a:effectLst>
              </a:rPr>
              <a:t>การฝึกศึกษากำลังพลสำรอง</a:t>
            </a:r>
          </a:p>
        </p:txBody>
      </p:sp>
      <p:pic>
        <p:nvPicPr>
          <p:cNvPr id="8" name="รูปภาพ 7" descr="เคลื่อนที่13022017_๑๗๐๒๑๕_0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1857366"/>
            <a:ext cx="5000660" cy="31766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รูปภาพ 8" descr="เคลื่อนที่14022017_๑๗๐๒๑๕_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336960"/>
            <a:ext cx="4643470" cy="3092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การฝึกศึกษากำลังพลสำรอง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1500174"/>
            <a:ext cx="8786874" cy="46474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การฝึกศึกษาอบรม ให้แก่</a:t>
            </a:r>
          </a:p>
          <a:p>
            <a:r>
              <a:rPr lang="th-TH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th-TH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th-TH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กำลังพลสำรองพร้อมใช้งาน </a:t>
            </a:r>
          </a:p>
          <a:p>
            <a:r>
              <a:rPr lang="th-TH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- </a:t>
            </a:r>
            <a:r>
              <a:rPr lang="th-TH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กำลังพลสำรองเตรียมพร้อม </a:t>
            </a:r>
          </a:p>
          <a:p>
            <a:r>
              <a:rPr lang="th-TH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เพื่อให้มีความรู้ความสามารถ ตามตำแหน่งหน้าที่ที่บรรจุ</a:t>
            </a:r>
          </a:p>
          <a:p>
            <a:r>
              <a:rPr lang="th-TH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การปฏิบัติภารกิจที่ต้องใช้ความรู้ความเชี่ยวชาญเป็นการเฉพาะ     </a:t>
            </a:r>
          </a:p>
          <a:p>
            <a:r>
              <a:rPr lang="th-TH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รวมทั้งการให้การศึกษาแก่กำลังพลสำรองตามแนวทาง การรับราชการทหาร</a:t>
            </a:r>
            <a:endParaRPr lang="th-TH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การฝึกศึกษากำลังพลสำรอง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720" y="1500174"/>
            <a:ext cx="8501122" cy="70788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/>
              <a:t>การฝึกศึกษากำลังพลสำรองพร้อมใช้งาน</a:t>
            </a:r>
            <a:endParaRPr lang="th-TH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14348" y="2312604"/>
            <a:ext cx="8072494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การเรียกกำลังพลสำรองเพื่อตรวจสอบ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14348" y="3068423"/>
            <a:ext cx="8072494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การเรียกกำลังพลสำรองเพื่อฝึกวิชาทหาร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 rot="5400000">
            <a:off x="-1082048" y="3710032"/>
            <a:ext cx="288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357158" y="2643182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>
            <a:off x="357158" y="3427412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/>
          <p:cNvSpPr/>
          <p:nvPr/>
        </p:nvSpPr>
        <p:spPr>
          <a:xfrm>
            <a:off x="714348" y="3812318"/>
            <a:ext cx="8072494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การเรียกกำลังพลสำรองเพื่อปฏิบัติราชการ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1" name="ลูกศรเชื่อมต่อแบบตรง 20"/>
          <p:cNvCxnSpPr/>
          <p:nvPr/>
        </p:nvCxnSpPr>
        <p:spPr>
          <a:xfrm>
            <a:off x="357158" y="4141792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สี่เหลี่ยมผืนผ้า 21"/>
          <p:cNvSpPr/>
          <p:nvPr/>
        </p:nvSpPr>
        <p:spPr>
          <a:xfrm>
            <a:off x="714348" y="4546938"/>
            <a:ext cx="8072494" cy="1200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มีการเรียกกำลังพลสำรองเพื่อทดลองความพรั่งพร้อม</a:t>
            </a:r>
          </a:p>
          <a:p>
            <a:pPr algn="ctr"/>
            <a:r>
              <a:rPr lang="th-TH" sz="3600" b="1" dirty="0"/>
              <a:t>/การระดมพล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>
            <a:off x="357158" y="5141924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0" grpId="0" animBg="1"/>
      <p:bldP spid="20" grpId="0" animBg="1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การฝึกศึกษากำลังพลสำรอง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720" y="1500174"/>
            <a:ext cx="8501122" cy="70788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/>
              <a:t>การฝึกศึกษากำลังพลสำรองเตรียมพร้อม</a:t>
            </a:r>
            <a:endParaRPr lang="th-TH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2312602"/>
            <a:ext cx="8501122" cy="286232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เป็นการเรียกกำลังพลสำรองเข้ารับราชการทหาร ในการระดมพล เพื่อให้กำลังพลสำรองมีความพร้อมในการปฏิบัติหน้าที่ร่วมกับกำลัง</a:t>
            </a:r>
          </a:p>
          <a:p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ประจำการได้อย่างมีประสิทธิภาพเมื่อมีการระดมพล </a:t>
            </a:r>
          </a:p>
          <a:p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โดยมอบให้หน่วยกำลังพลสำรอง หรือ หน่วยทหารตามที่   ส่วนราชการกำหนดทำหน้าที่เป็นหน่วยฝึกกำลังพลสำรอง</a:t>
            </a:r>
            <a:endParaRPr lang="th-TH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1428760"/>
          </a:xfrm>
        </p:spPr>
        <p:txBody>
          <a:bodyPr>
            <a:noAutofit/>
          </a:bodyPr>
          <a:lstStyle/>
          <a:p>
            <a:pPr algn="ctr"/>
            <a:r>
              <a:rPr lang="th-TH" sz="7200" dirty="0">
                <a:effectLst>
                  <a:glow rad="228600">
                    <a:srgbClr val="FFFFFF"/>
                  </a:glow>
                </a:effectLst>
              </a:rPr>
              <a:t>การควบคุมกำลังพลสำรอง</a:t>
            </a:r>
          </a:p>
        </p:txBody>
      </p:sp>
      <p:pic>
        <p:nvPicPr>
          <p:cNvPr id="8" name="รูปภาพ 7" descr="เคลื่อนที่13022017_๑๗๐๒๑๕_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2098" y="1857366"/>
            <a:ext cx="4237459" cy="31766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รูปภาพ 8" descr="เคลื่อนที่14022017_๑๗๐๒๑๕_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7204"/>
            <a:ext cx="4643470" cy="2611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การควบคุมกำลังพลสำรอง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1500176"/>
            <a:ext cx="878687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dirty="0"/>
              <a:t>เพื่อดำรงการ</a:t>
            </a:r>
            <a:r>
              <a:rPr lang="th-TH" sz="3600" b="1" dirty="0">
                <a:solidFill>
                  <a:srgbClr val="FF0000"/>
                </a:solidFill>
              </a:rPr>
              <a:t>ติดต่อ</a:t>
            </a:r>
            <a:r>
              <a:rPr lang="th-TH" sz="3600" b="1" dirty="0"/>
              <a:t>กับ</a:t>
            </a:r>
            <a:r>
              <a:rPr lang="th-TH" sz="3600" b="1" dirty="0">
                <a:solidFill>
                  <a:srgbClr val="FF0000"/>
                </a:solidFill>
              </a:rPr>
              <a:t>กำลังพลสำรอง </a:t>
            </a:r>
            <a:r>
              <a:rPr lang="th-TH" sz="3600" b="1" dirty="0"/>
              <a:t>เพื่อให้ทราบสถานภาพต่างๆ </a:t>
            </a:r>
          </a:p>
          <a:p>
            <a:pPr algn="ctr"/>
            <a:r>
              <a:rPr lang="th-TH" sz="3600" b="1" dirty="0"/>
              <a:t>อันจะเกิดประโยชน์สูงสุดในงานด้านกิจการกำลังพลสำรอง</a:t>
            </a:r>
            <a:endParaRPr lang="th-TH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348" y="2786060"/>
            <a:ext cx="8072494" cy="646331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การควบคุมกำลังพลสำรองทางบัญชี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14348" y="4775995"/>
            <a:ext cx="8072494" cy="64633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การควบคุมกำลังพลสำรองทางการปฏิบัติ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357158" y="3116638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>
            <a:off x="357158" y="5125101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สี่เหลี่ยมผืนผ้า 9"/>
          <p:cNvSpPr/>
          <p:nvPr/>
        </p:nvSpPr>
        <p:spPr>
          <a:xfrm>
            <a:off x="1142976" y="3500440"/>
            <a:ext cx="700092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</a:rPr>
              <a:t>กำลังพลสำรองพร้อมใช้งาน</a:t>
            </a: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 rot="5400000">
            <a:off x="517142" y="3675585"/>
            <a:ext cx="396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714348" y="3856439"/>
            <a:ext cx="396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สี่เหลี่ยมผืนผ้า 12"/>
          <p:cNvSpPr/>
          <p:nvPr/>
        </p:nvSpPr>
        <p:spPr>
          <a:xfrm>
            <a:off x="1142976" y="4143382"/>
            <a:ext cx="700092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</a:rPr>
              <a:t>กำลังพลสำรองเตรียมพร้อม</a:t>
            </a:r>
          </a:p>
        </p:txBody>
      </p:sp>
      <p:cxnSp>
        <p:nvCxnSpPr>
          <p:cNvPr id="14" name="ตัวเชื่อมต่อตรง 13"/>
          <p:cNvCxnSpPr/>
          <p:nvPr/>
        </p:nvCxnSpPr>
        <p:spPr>
          <a:xfrm rot="5400000">
            <a:off x="409142" y="4162834"/>
            <a:ext cx="612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>
            <a:off x="714348" y="4459016"/>
            <a:ext cx="396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สี่เหลี่ยมผืนผ้า 15"/>
          <p:cNvSpPr/>
          <p:nvPr/>
        </p:nvSpPr>
        <p:spPr>
          <a:xfrm>
            <a:off x="1142976" y="5487433"/>
            <a:ext cx="700092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</a:rPr>
              <a:t>กำลังพลสำรองพร้อมใช้งาน</a:t>
            </a:r>
          </a:p>
        </p:txBody>
      </p:sp>
      <p:cxnSp>
        <p:nvCxnSpPr>
          <p:cNvPr id="17" name="ตัวเชื่อมต่อตรง 16"/>
          <p:cNvCxnSpPr/>
          <p:nvPr/>
        </p:nvCxnSpPr>
        <p:spPr>
          <a:xfrm rot="5400000">
            <a:off x="517142" y="5662578"/>
            <a:ext cx="396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714348" y="5843432"/>
            <a:ext cx="396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สี่เหลี่ยมผืนผ้า 18"/>
          <p:cNvSpPr/>
          <p:nvPr/>
        </p:nvSpPr>
        <p:spPr>
          <a:xfrm>
            <a:off x="1142976" y="6130375"/>
            <a:ext cx="700092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</a:rPr>
              <a:t>กำลังพลสำรองเตรียมพร้อม</a:t>
            </a:r>
          </a:p>
        </p:txBody>
      </p:sp>
      <p:cxnSp>
        <p:nvCxnSpPr>
          <p:cNvPr id="20" name="ตัวเชื่อมต่อตรง 19"/>
          <p:cNvCxnSpPr/>
          <p:nvPr/>
        </p:nvCxnSpPr>
        <p:spPr>
          <a:xfrm rot="5400000">
            <a:off x="409142" y="6149827"/>
            <a:ext cx="612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>
            <a:off x="714348" y="6446009"/>
            <a:ext cx="396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 rot="5400000">
            <a:off x="141952" y="2916763"/>
            <a:ext cx="432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 rot="5400000">
            <a:off x="-686048" y="4101953"/>
            <a:ext cx="2088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3" grpId="0" animBg="1"/>
      <p:bldP spid="16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การควบคุมกำลังพลสำรอง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720" y="1500174"/>
            <a:ext cx="8501122" cy="70788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dirty="0"/>
              <a:t>การควบคุมกำลังพลสำรองทางบัญชี</a:t>
            </a:r>
            <a:endParaRPr lang="th-TH" sz="3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14348" y="2299541"/>
            <a:ext cx="4071966" cy="584775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/>
              <a:t>กำลังพลสำรองพร้อมใช้งาน</a:t>
            </a:r>
            <a:endParaRPr lang="th-TH" sz="3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 rot="5400000">
            <a:off x="159952" y="2441906"/>
            <a:ext cx="396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344095" y="2643182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ผืนผ้า 6"/>
          <p:cNvSpPr/>
          <p:nvPr/>
        </p:nvSpPr>
        <p:spPr>
          <a:xfrm>
            <a:off x="1142976" y="2950995"/>
            <a:ext cx="7642278" cy="3170099"/>
          </a:xfrm>
          <a:prstGeom prst="rect">
            <a:avLst/>
          </a:prstGeom>
          <a:solidFill>
            <a:schemeClr val="accent3">
              <a:lumMod val="60000"/>
              <a:lumOff val="40000"/>
              <a:alpha val="79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หน่วยกำลังพลสำรอง/หน่วยทหารตามที่ส่วนราชการกำหนด  ควบคุมกำลังพลสำรองทางบัญชี  ตามแบบบัญชีบรรจุกำลัง ที่กำหนดไว้ในข้อบังคับ กห.ว่าด้วยการเตรียมพล พ.ศ. ๒๕๑๕    </a:t>
            </a:r>
          </a:p>
          <a:p>
            <a:r>
              <a:rPr lang="th-TH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เป็นระยะเวลาคราวละ ๖ ปี โดยอนุโลม</a:t>
            </a:r>
          </a:p>
        </p:txBody>
      </p:sp>
      <p:cxnSp>
        <p:nvCxnSpPr>
          <p:cNvPr id="8" name="ตัวเชื่อมต่อตรง 7"/>
          <p:cNvCxnSpPr/>
          <p:nvPr/>
        </p:nvCxnSpPr>
        <p:spPr>
          <a:xfrm rot="5400000">
            <a:off x="-40858" y="3684140"/>
            <a:ext cx="1512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>
            <a:off x="714348" y="4414481"/>
            <a:ext cx="396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การควบคุมกำลังพลสำรอง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720" y="1500174"/>
            <a:ext cx="8501122" cy="70788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dirty="0"/>
              <a:t>การควบคุมกำลังพลสำรองทางบัญชี</a:t>
            </a:r>
            <a:endParaRPr lang="th-TH" sz="3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14348" y="2299541"/>
            <a:ext cx="4071966" cy="584775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/>
              <a:t>กำลังพลสำรองเตรียมพร้อม</a:t>
            </a:r>
            <a:endParaRPr lang="th-TH" sz="3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 rot="5400000">
            <a:off x="159952" y="2441906"/>
            <a:ext cx="396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344095" y="2643182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ผืนผ้า 6"/>
          <p:cNvSpPr/>
          <p:nvPr/>
        </p:nvSpPr>
        <p:spPr>
          <a:xfrm>
            <a:off x="1142976" y="2950995"/>
            <a:ext cx="7640690" cy="3170099"/>
          </a:xfrm>
          <a:prstGeom prst="rect">
            <a:avLst/>
          </a:prstGeom>
          <a:solidFill>
            <a:schemeClr val="accent3">
              <a:lumMod val="60000"/>
              <a:lumOff val="40000"/>
              <a:alpha val="79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มทบ. / หน่วยทหารตามที่ส่วนราชการกำหนด ดำเนินการควบคุมกำลังพลสำรองทางบัญชี  ตามแบบบัญชีบรรจุกำลัง ที่กำหนดไว้ในข้อบังคับ กห.ว่าด้วย   การเตรียมพล พ.ศ. ๒๕๑๕  </a:t>
            </a:r>
          </a:p>
          <a:p>
            <a:r>
              <a:rPr lang="th-TH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เป็นระยะเวลาไม่เกิน ๖ ปี โดยอนุโลม</a:t>
            </a:r>
          </a:p>
        </p:txBody>
      </p:sp>
      <p:cxnSp>
        <p:nvCxnSpPr>
          <p:cNvPr id="8" name="ตัวเชื่อมต่อตรง 7"/>
          <p:cNvCxnSpPr/>
          <p:nvPr/>
        </p:nvCxnSpPr>
        <p:spPr>
          <a:xfrm rot="5400000">
            <a:off x="-31858" y="3675140"/>
            <a:ext cx="149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>
            <a:off x="714348" y="4401418"/>
            <a:ext cx="396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การควบคุมกำลังพลสำรอง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720" y="1500174"/>
            <a:ext cx="8501122" cy="70788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dirty="0"/>
              <a:t>การควบคุมกำลังพลสำรองทางการปฏิบัติ</a:t>
            </a:r>
            <a:endParaRPr lang="th-TH" sz="3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14348" y="2299541"/>
            <a:ext cx="4071966" cy="584775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/>
              <a:t>กำลังพลสำรองพร้อมใช้งาน</a:t>
            </a:r>
            <a:endParaRPr lang="th-TH" sz="3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 rot="5400000">
            <a:off x="159952" y="2441906"/>
            <a:ext cx="396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344095" y="2643182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ผืนผ้า 6"/>
          <p:cNvSpPr/>
          <p:nvPr/>
        </p:nvSpPr>
        <p:spPr>
          <a:xfrm>
            <a:off x="1000100" y="2950995"/>
            <a:ext cx="7786742" cy="1200329"/>
          </a:xfrm>
          <a:prstGeom prst="rect">
            <a:avLst/>
          </a:prstGeom>
          <a:solidFill>
            <a:schemeClr val="accent3">
              <a:lumMod val="60000"/>
              <a:lumOff val="40000"/>
              <a:alpha val="79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</a:rPr>
              <a:t>หน่วยกำลังพลสำรอง/หน่วยทหารตามที่ส่วนราชการกำหนด ดำเนินการดังนี้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 rot="5400000">
            <a:off x="418142" y="3225140"/>
            <a:ext cx="59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>
            <a:off x="714348" y="3500438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สี่เหลี่ยมผืนผ้า 9"/>
          <p:cNvSpPr/>
          <p:nvPr/>
        </p:nvSpPr>
        <p:spPr>
          <a:xfrm>
            <a:off x="1285852" y="4221090"/>
            <a:ext cx="7500990" cy="1200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</a:rPr>
              <a:t>ดำรงการติดต่อกับกำลังพลสำรองของตนเป็นประจำ</a:t>
            </a:r>
          </a:p>
          <a:p>
            <a:pPr algn="ctr"/>
            <a:r>
              <a:rPr lang="th-TH" sz="3600" b="1" dirty="0">
                <a:solidFill>
                  <a:schemeClr val="bg1"/>
                </a:solidFill>
              </a:rPr>
              <a:t>ทุกเดือน</a:t>
            </a:r>
          </a:p>
        </p:txBody>
      </p:sp>
      <p:cxnSp>
        <p:nvCxnSpPr>
          <p:cNvPr id="11" name="ตัวเชื่อมต่อตรง 10"/>
          <p:cNvCxnSpPr>
            <a:cxnSpLocks/>
          </p:cNvCxnSpPr>
          <p:nvPr/>
        </p:nvCxnSpPr>
        <p:spPr>
          <a:xfrm>
            <a:off x="1001688" y="4131112"/>
            <a:ext cx="0" cy="7364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1000100" y="4867572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สี่เหลี่ยมผืนผ้า 12"/>
          <p:cNvSpPr/>
          <p:nvPr/>
        </p:nvSpPr>
        <p:spPr>
          <a:xfrm>
            <a:off x="1285852" y="5541041"/>
            <a:ext cx="7500990" cy="1200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จัดชุดเจ้าหน้าที่พบปะและเยี่ยมเยียนกำลังพลสำรอง</a:t>
            </a:r>
          </a:p>
          <a:p>
            <a:pPr algn="ctr"/>
            <a:r>
              <a:rPr lang="th-TH" sz="3600" b="1" dirty="0"/>
              <a:t>ที่มีรายชื่อบรรจุอยู่ในบัญชีบรรจุกำลัง</a:t>
            </a:r>
            <a:endParaRPr lang="th-TH" sz="3600" b="1" dirty="0">
              <a:solidFill>
                <a:schemeClr val="bg1"/>
              </a:solidFill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>
            <a:off x="1000100" y="6163716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>
            <a:cxnSpLocks/>
          </p:cNvCxnSpPr>
          <p:nvPr/>
        </p:nvCxnSpPr>
        <p:spPr>
          <a:xfrm>
            <a:off x="1000100" y="4867572"/>
            <a:ext cx="0" cy="12977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10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การควบคุมกำลังพลสำรอง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720" y="1500174"/>
            <a:ext cx="8501122" cy="70788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dirty="0"/>
              <a:t>การควบคุมกำลังพลสำรองทางการปฏิบัติ</a:t>
            </a:r>
            <a:endParaRPr lang="th-TH" sz="3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14348" y="2299541"/>
            <a:ext cx="4071966" cy="584775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/>
              <a:t>กำลังพลสำรองเตรียมพร้อม</a:t>
            </a:r>
            <a:endParaRPr lang="th-TH" sz="3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 rot="5400000">
            <a:off x="159952" y="2441906"/>
            <a:ext cx="396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344095" y="2643182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ผืนผ้า 6"/>
          <p:cNvSpPr/>
          <p:nvPr/>
        </p:nvSpPr>
        <p:spPr>
          <a:xfrm>
            <a:off x="1000100" y="2950995"/>
            <a:ext cx="7786742" cy="584775"/>
          </a:xfrm>
          <a:prstGeom prst="rect">
            <a:avLst/>
          </a:prstGeom>
          <a:solidFill>
            <a:schemeClr val="accent3">
              <a:lumMod val="60000"/>
              <a:lumOff val="40000"/>
              <a:alpha val="79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err="1">
                <a:solidFill>
                  <a:schemeClr val="tx1"/>
                </a:solidFill>
              </a:rPr>
              <a:t>มทบ.</a:t>
            </a:r>
            <a:r>
              <a:rPr lang="th-TH" sz="3200" b="1" dirty="0">
                <a:solidFill>
                  <a:schemeClr val="tx1"/>
                </a:solidFill>
              </a:rPr>
              <a:t>/หน่วยทหารตามที่ส่วนราชการกำหนด  ดำเนินการดังนี้</a:t>
            </a:r>
            <a:endParaRPr lang="th-TH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 rot="5400000">
            <a:off x="535142" y="3108140"/>
            <a:ext cx="36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>
            <a:off x="714348" y="3266938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สี่เหลี่ยมผืนผ้า 9"/>
          <p:cNvSpPr/>
          <p:nvPr/>
        </p:nvSpPr>
        <p:spPr>
          <a:xfrm>
            <a:off x="1285852" y="3639927"/>
            <a:ext cx="7500990" cy="64633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ประชาสัมพันธ์เป็นส่วนรวมในเขตพื้นที่ความรับผิดชอบ</a:t>
            </a:r>
            <a:endParaRPr lang="th-TH" sz="3600" b="1" dirty="0">
              <a:solidFill>
                <a:schemeClr val="bg1"/>
              </a:solidFill>
            </a:endParaRP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 rot="5400000">
            <a:off x="847894" y="3770072"/>
            <a:ext cx="306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1000100" y="3903618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สี่เหลี่ยมผืนผ้า 12"/>
          <p:cNvSpPr/>
          <p:nvPr/>
        </p:nvSpPr>
        <p:spPr>
          <a:xfrm>
            <a:off x="1577728" y="4396885"/>
            <a:ext cx="7209115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เพื่อให้เกิดทัศนคติที่ดี กำลังพลสำรองกับหน่วยต้นสังกัด</a:t>
            </a: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>
            <a:off x="1279729" y="4714884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 rot="5400000">
            <a:off x="1106646" y="4536900"/>
            <a:ext cx="36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1577728" y="5143514"/>
            <a:ext cx="7209115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เพื่อทราบสถานภาพและภูมิลำเนาที่แท้จริงของกำลังพลสำรองเป็นรายบุคคลอย่างต่อเนื่อง</a:t>
            </a:r>
            <a:endParaRPr lang="th-TH" sz="3600" b="1" dirty="0">
              <a:solidFill>
                <a:schemeClr val="bg1"/>
              </a:solidFill>
            </a:endParaRPr>
          </a:p>
        </p:txBody>
      </p:sp>
      <p:cxnSp>
        <p:nvCxnSpPr>
          <p:cNvPr id="19" name="ลูกศรเชื่อมต่อแบบตรง 18"/>
          <p:cNvCxnSpPr/>
          <p:nvPr/>
        </p:nvCxnSpPr>
        <p:spPr>
          <a:xfrm>
            <a:off x="1272789" y="5712206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 rot="5400000">
            <a:off x="757706" y="5196901"/>
            <a:ext cx="10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10" grpId="0" animBg="1"/>
      <p:bldP spid="1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กำลังพลสำรอง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1406" y="1553824"/>
            <a:ext cx="2071702" cy="61555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400" b="1" dirty="0"/>
              <a:t>ประกอบด้วย</a:t>
            </a:r>
            <a:endParaRPr lang="th-TH" sz="3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74396" y="1557544"/>
            <a:ext cx="5357850" cy="67710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800" b="1" dirty="0">
                <a:solidFill>
                  <a:schemeClr val="accent6">
                    <a:lumMod val="50000"/>
                  </a:schemeClr>
                </a:solidFill>
              </a:rPr>
              <a:t> นายทหารสัญญาบัตรกองหนุน  </a:t>
            </a:r>
            <a:endParaRPr lang="en-US" sz="3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274396" y="2310276"/>
            <a:ext cx="5357850" cy="67710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800" b="1" dirty="0">
                <a:solidFill>
                  <a:schemeClr val="accent6">
                    <a:lumMod val="50000"/>
                  </a:schemeClr>
                </a:solidFill>
              </a:rPr>
              <a:t> นายทหารสัญญาบัตรนอกราชการ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274396" y="3056086"/>
            <a:ext cx="5357850" cy="67710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800" b="1" dirty="0">
                <a:solidFill>
                  <a:schemeClr val="accent6">
                    <a:lumMod val="50000"/>
                  </a:schemeClr>
                </a:solidFill>
              </a:rPr>
              <a:t>นายทหารสัญญาบัตรนอกกอง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286116" y="3707272"/>
            <a:ext cx="5357850" cy="67710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800" b="1" dirty="0">
                <a:solidFill>
                  <a:schemeClr val="accent6">
                    <a:lumMod val="50000"/>
                  </a:schemeClr>
                </a:solidFill>
              </a:rPr>
              <a:t> นายทหารประทวนกองหนุน</a:t>
            </a:r>
            <a:endParaRPr lang="th-TH" sz="38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288464" y="4453416"/>
            <a:ext cx="5357850" cy="67710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800" b="1" dirty="0">
                <a:solidFill>
                  <a:schemeClr val="accent6">
                    <a:lumMod val="50000"/>
                  </a:schemeClr>
                </a:solidFill>
              </a:rPr>
              <a:t> พลทหารกองหนุนประเภทที่ ๑</a:t>
            </a:r>
            <a:endParaRPr lang="th-TH" sz="38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3300184" y="5194406"/>
            <a:ext cx="5357850" cy="67710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800" b="1" dirty="0">
                <a:solidFill>
                  <a:schemeClr val="accent6">
                    <a:lumMod val="50000"/>
                  </a:schemeClr>
                </a:solidFill>
              </a:rPr>
              <a:t> ทหารกองหนุนประเภทที่ ๒</a:t>
            </a:r>
            <a:endParaRPr lang="th-TH" sz="38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3300184" y="5950990"/>
            <a:ext cx="5357850" cy="67710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800" b="1" dirty="0">
                <a:solidFill>
                  <a:schemeClr val="accent6">
                    <a:lumMod val="50000"/>
                  </a:schemeClr>
                </a:solidFill>
              </a:rPr>
              <a:t> ทหารกองเกิน</a:t>
            </a:r>
            <a:endParaRPr lang="th-TH" sz="38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ลูกศรขวา 25"/>
          <p:cNvSpPr/>
          <p:nvPr/>
        </p:nvSpPr>
        <p:spPr>
          <a:xfrm>
            <a:off x="2386656" y="1742624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ลูกศรขวา 26"/>
          <p:cNvSpPr/>
          <p:nvPr/>
        </p:nvSpPr>
        <p:spPr>
          <a:xfrm>
            <a:off x="2371490" y="250030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ลูกศรขวา 27"/>
          <p:cNvSpPr/>
          <p:nvPr/>
        </p:nvSpPr>
        <p:spPr>
          <a:xfrm>
            <a:off x="2385558" y="321468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ลูกศรขวา 28"/>
          <p:cNvSpPr/>
          <p:nvPr/>
        </p:nvSpPr>
        <p:spPr>
          <a:xfrm>
            <a:off x="2371490" y="392906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ลูกศรขวา 29"/>
          <p:cNvSpPr/>
          <p:nvPr/>
        </p:nvSpPr>
        <p:spPr>
          <a:xfrm>
            <a:off x="2385558" y="4657514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ลูกศรขวา 30"/>
          <p:cNvSpPr/>
          <p:nvPr/>
        </p:nvSpPr>
        <p:spPr>
          <a:xfrm>
            <a:off x="2371490" y="535782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ลูกศรขวา 31"/>
          <p:cNvSpPr/>
          <p:nvPr/>
        </p:nvSpPr>
        <p:spPr>
          <a:xfrm>
            <a:off x="2371490" y="6143644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1428760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การเรียกกำลังพลสำรอง/การระดมพล</a:t>
            </a:r>
          </a:p>
        </p:txBody>
      </p:sp>
      <p:pic>
        <p:nvPicPr>
          <p:cNvPr id="8" name="รูปภาพ 7" descr="เคลื่อนที่13022017_๑๗๐๒๑๕_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2098" y="1785926"/>
            <a:ext cx="4237459" cy="32147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รูปภาพ 8" descr="เคลื่อนที่14022017_๑๗๐๒๑๕_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7" y="3577204"/>
            <a:ext cx="4643468" cy="2611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15380" y="214290"/>
            <a:ext cx="8553480" cy="1072726"/>
          </a:xfrm>
          <a:prstGeom prst="rect">
            <a:avLst/>
          </a:prstGeom>
          <a:noFill/>
          <a:ln w="635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การเรียกกำลังพลสำรองเข้ารับราชการทหาร</a:t>
            </a:r>
            <a:endParaRPr kumimoji="0" lang="th-TH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990600" y="1556222"/>
            <a:ext cx="7772400" cy="1203976"/>
          </a:xfrm>
          <a:prstGeom prst="rect">
            <a:avLst/>
          </a:prstGeom>
          <a:noFill/>
          <a:ln w="63500" cmpd="tri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การเรียกกำลังพลสำรองเข้ารับราชการทหาร</a:t>
            </a:r>
          </a:p>
        </p:txBody>
      </p:sp>
      <p:sp>
        <p:nvSpPr>
          <p:cNvPr id="16" name="ลูกศรโค้ง 15"/>
          <p:cNvSpPr/>
          <p:nvPr/>
        </p:nvSpPr>
        <p:spPr>
          <a:xfrm flipV="1">
            <a:off x="285720" y="1484784"/>
            <a:ext cx="613872" cy="86108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6933"/>
            </a:avLst>
          </a:prstGeom>
          <a:solidFill>
            <a:schemeClr val="accent2">
              <a:lumMod val="60000"/>
              <a:lumOff val="40000"/>
            </a:schemeClr>
          </a:solidFill>
          <a:ln w="635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857356" y="2921936"/>
            <a:ext cx="6905644" cy="1371600"/>
          </a:xfrm>
          <a:prstGeom prst="rect">
            <a:avLst/>
          </a:prstGeom>
          <a:noFill/>
          <a:ln w="25400" cmpd="tri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การเรียกกำลังพลสำรองเข้ารับราชการทหารแบบไม่เต็มเวลา</a:t>
            </a:r>
          </a:p>
        </p:txBody>
      </p:sp>
      <p:sp>
        <p:nvSpPr>
          <p:cNvPr id="18" name="ลูกศรขวา 17"/>
          <p:cNvSpPr/>
          <p:nvPr/>
        </p:nvSpPr>
        <p:spPr>
          <a:xfrm>
            <a:off x="1142976" y="3075290"/>
            <a:ext cx="576000" cy="504000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865784" y="4374612"/>
            <a:ext cx="6897216" cy="1442924"/>
          </a:xfrm>
          <a:prstGeom prst="rect">
            <a:avLst/>
          </a:prstGeom>
          <a:noFill/>
          <a:ln w="25400" cmpd="tri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การเรียกกำลังพลสำรองเข้ารับราชการทหารแบบเต็มเวลา</a:t>
            </a:r>
          </a:p>
        </p:txBody>
      </p:sp>
      <p:sp>
        <p:nvSpPr>
          <p:cNvPr id="20" name="ลูกศรขวา 19"/>
          <p:cNvSpPr/>
          <p:nvPr/>
        </p:nvSpPr>
        <p:spPr>
          <a:xfrm>
            <a:off x="1151404" y="4703936"/>
            <a:ext cx="576000" cy="504000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5F93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กำลังพลสำรอง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500176"/>
            <a:ext cx="8435280" cy="40318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4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บุคคลซึ่งเป็นกำลังสำรองประเภทหนึ่งตามกฎหมายว่าด้วยการจัดระเบียบราชการกระทรวงกลาโหม  ที่มีการบรรจุในบัญชีบรรจุกำลังตามกฎหมายว่าด้วยกำลังพลสำรอง     </a:t>
            </a:r>
          </a:p>
          <a:p>
            <a:r>
              <a:rPr lang="th-TH" sz="4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ซึ่งประกอบด้วย </a:t>
            </a:r>
          </a:p>
          <a:p>
            <a:r>
              <a:rPr lang="th-TH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th-TH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กำลังพลสำรองพร้อมใช้งาน </a:t>
            </a:r>
          </a:p>
          <a:p>
            <a:r>
              <a:rPr lang="th-TH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กำลังพลสำรองเตรียมพร้อม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การเป็นกำลังพลสำรอง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720" y="1553822"/>
            <a:ext cx="4071966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sz="4000" b="1" dirty="0"/>
              <a:t>กำลังพลสำรองพร้อมใช้งาน</a:t>
            </a:r>
            <a:endParaRPr lang="th-TH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71538" y="2354808"/>
            <a:ext cx="7715304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       กำลังพลสำรองที่มีรายชื่ออยู่ในบัญชีบรรจุกำลัง </a:t>
            </a:r>
          </a:p>
          <a:p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คราวละ ๖ ปี</a:t>
            </a:r>
            <a:endParaRPr lang="th-TH" sz="4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ลูกศรโค้งขึ้น 7"/>
          <p:cNvSpPr/>
          <p:nvPr/>
        </p:nvSpPr>
        <p:spPr>
          <a:xfrm rot="5400000">
            <a:off x="343090" y="2257856"/>
            <a:ext cx="627776" cy="7143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85720" y="3748635"/>
            <a:ext cx="4071966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sz="4000" b="1" dirty="0"/>
              <a:t>กำลังพลสำรองเตรียมพร้อม</a:t>
            </a:r>
            <a:endParaRPr lang="th-TH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71538" y="4534453"/>
            <a:ext cx="7715304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sz="4000" dirty="0"/>
              <a:t>      </a:t>
            </a: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กำลังพลสำรองพร้อมใช้งานที่มีรายชื่ออยู่ในบัญชีบรรจุกำลัง  ครบระยะเวลาที่กำหนดและเป็นกำลังพลสำรองเตรียมพร้อมอีกระยะเวลาไม่เกิน ๖ ปี</a:t>
            </a:r>
            <a:endParaRPr lang="th-TH" sz="4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ลูกศรโค้งขึ้น 10"/>
          <p:cNvSpPr/>
          <p:nvPr/>
        </p:nvSpPr>
        <p:spPr>
          <a:xfrm rot="5400000">
            <a:off x="213733" y="4591274"/>
            <a:ext cx="886490" cy="7143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กำลังกึ่งทหาร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1406" y="1553824"/>
            <a:ext cx="2071702" cy="61555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400" b="1" dirty="0"/>
              <a:t>ประกอบด้วย</a:t>
            </a:r>
            <a:endParaRPr lang="th-TH" sz="3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59832" y="1557544"/>
            <a:ext cx="5572414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อาสาสมัครทหารพราน(</a:t>
            </a:r>
            <a:r>
              <a:rPr lang="th-TH" sz="4400" b="1" dirty="0" err="1">
                <a:solidFill>
                  <a:schemeClr val="accent6">
                    <a:lumMod val="50000"/>
                  </a:schemeClr>
                </a:solidFill>
              </a:rPr>
              <a:t>อส.ทพ.</a:t>
            </a:r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059832" y="2577678"/>
            <a:ext cx="5572414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อาสารักษาดินแดน(</a:t>
            </a:r>
            <a:r>
              <a:rPr lang="th-TH" sz="4400" b="1" dirty="0" err="1">
                <a:solidFill>
                  <a:schemeClr val="accent6">
                    <a:lumMod val="50000"/>
                  </a:schemeClr>
                </a:solidFill>
              </a:rPr>
              <a:t>อส.</a:t>
            </a:r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059832" y="3595665"/>
            <a:ext cx="5572414" cy="76944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ตำรวจตระเวนชายแดน(ตชด.)</a:t>
            </a:r>
          </a:p>
        </p:txBody>
      </p:sp>
      <p:sp>
        <p:nvSpPr>
          <p:cNvPr id="26" name="ลูกศรขวา 25"/>
          <p:cNvSpPr/>
          <p:nvPr/>
        </p:nvSpPr>
        <p:spPr>
          <a:xfrm>
            <a:off x="2386656" y="177566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ลูกศรขวา 26"/>
          <p:cNvSpPr/>
          <p:nvPr/>
        </p:nvSpPr>
        <p:spPr>
          <a:xfrm>
            <a:off x="2371490" y="285578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ลูกศรขวา 27"/>
          <p:cNvSpPr/>
          <p:nvPr/>
        </p:nvSpPr>
        <p:spPr>
          <a:xfrm>
            <a:off x="2385558" y="3791890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กลุ่มพลังมวลชนจัดตั้ง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1406" y="1553824"/>
            <a:ext cx="2071702" cy="61555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400" b="1" dirty="0"/>
              <a:t>ประกอบด้วย</a:t>
            </a:r>
            <a:endParaRPr lang="th-TH" sz="3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85624" y="1557546"/>
            <a:ext cx="5934848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กองหนุนเพื่อความมั่นคงแห่งชาติ(</a:t>
            </a:r>
            <a:r>
              <a:rPr lang="th-TH" sz="4000" b="1" dirty="0" err="1">
                <a:solidFill>
                  <a:schemeClr val="accent6">
                    <a:lumMod val="50000"/>
                  </a:schemeClr>
                </a:solidFill>
              </a:rPr>
              <a:t>กนช.</a:t>
            </a: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885624" y="2525997"/>
            <a:ext cx="5934848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ไทยอาสาป้องกันชาติ(</a:t>
            </a:r>
            <a:r>
              <a:rPr lang="th-TH" sz="4000" b="1" dirty="0" err="1">
                <a:solidFill>
                  <a:schemeClr val="accent6">
                    <a:lumMod val="50000"/>
                  </a:schemeClr>
                </a:solidFill>
              </a:rPr>
              <a:t>ทสปช.</a:t>
            </a: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885624" y="3513202"/>
            <a:ext cx="5934848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อาสาพัฒนาและป้องกันตนเอง(</a:t>
            </a:r>
            <a:r>
              <a:rPr lang="th-TH" sz="4000" b="1" dirty="0" err="1">
                <a:solidFill>
                  <a:schemeClr val="accent6">
                    <a:lumMod val="50000"/>
                  </a:schemeClr>
                </a:solidFill>
              </a:rPr>
              <a:t>อพป.</a:t>
            </a: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6" name="ลูกศรขวา 25"/>
          <p:cNvSpPr/>
          <p:nvPr/>
        </p:nvSpPr>
        <p:spPr>
          <a:xfrm>
            <a:off x="2354918" y="1742624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ลูกศรขวา 26"/>
          <p:cNvSpPr/>
          <p:nvPr/>
        </p:nvSpPr>
        <p:spPr>
          <a:xfrm>
            <a:off x="2339752" y="2783778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ลูกศรขวา 27"/>
          <p:cNvSpPr/>
          <p:nvPr/>
        </p:nvSpPr>
        <p:spPr>
          <a:xfrm>
            <a:off x="2353820" y="3647874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26" grpId="0" animBg="1"/>
      <p:bldP spid="2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โมดูล">
  <a:themeElements>
    <a:clrScheme name="ชีวิตชีวา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กำหนดเอง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ชีวิตชีวา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่อ">
  <a:themeElements>
    <a:clrScheme name="น้ำเงิน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กำหนดเอง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3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กำหนดเอง 2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ความลึก">
  <a:themeElements>
    <a:clrScheme name="ความลึก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ความลึก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ความลึ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5.xml><?xml version="1.0" encoding="utf-8"?>
<a:theme xmlns:a="http://schemas.openxmlformats.org/drawingml/2006/main" name="8_การออกแบบเริ่มต้น">
  <a:themeElements>
    <a:clrScheme name="3_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การออกแบบเริ่มต้น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การออกแบบเริ่มต้น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การออกแบบเริ่มต้น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การออกแบบเริ่มต้น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การออกแบบเริ่มต้น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การออกแบบเริ่มต้น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การออกแบบเริ่มต้น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เฉลียง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3748</TotalTime>
  <Words>3362</Words>
  <Application>Microsoft Office PowerPoint</Application>
  <PresentationFormat>On-screen Show (4:3)</PresentationFormat>
  <Paragraphs>364</Paragraphs>
  <Slides>51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51</vt:i4>
      </vt:variant>
    </vt:vector>
  </HeadingPairs>
  <TitlesOfParts>
    <vt:vector size="67" baseType="lpstr">
      <vt:lpstr>Angsana New</vt:lpstr>
      <vt:lpstr>Arial</vt:lpstr>
      <vt:lpstr>Calibri</vt:lpstr>
      <vt:lpstr>Corbel</vt:lpstr>
      <vt:lpstr>TH Chakra Petch</vt:lpstr>
      <vt:lpstr>TH SarabunIT๙</vt:lpstr>
      <vt:lpstr>TH SarabunPSK</vt:lpstr>
      <vt:lpstr>Verdana</vt:lpstr>
      <vt:lpstr>Wingdings</vt:lpstr>
      <vt:lpstr>Wingdings 2</vt:lpstr>
      <vt:lpstr>Wingdings 3</vt:lpstr>
      <vt:lpstr>โมดูล</vt:lpstr>
      <vt:lpstr>1_ช่อ</vt:lpstr>
      <vt:lpstr>รวมกลุ่ม</vt:lpstr>
      <vt:lpstr>ความลึก</vt:lpstr>
      <vt:lpstr>8_การออกแบบเริ่มต้น</vt:lpstr>
      <vt:lpstr>PowerPoint Presentation</vt:lpstr>
      <vt:lpstr>PowerPoint Presentation</vt:lpstr>
      <vt:lpstr>PowerPoint Presentation</vt:lpstr>
      <vt:lpstr>กำลังสำรอง</vt:lpstr>
      <vt:lpstr>กำลังพลสำรอง</vt:lpstr>
      <vt:lpstr>กำลังพลสำรอง</vt:lpstr>
      <vt:lpstr>การเป็นกำลังพลสำรอง</vt:lpstr>
      <vt:lpstr>กำลังกึ่งทหาร</vt:lpstr>
      <vt:lpstr>กลุ่มพลังมวลชนจัดตั้ง</vt:lpstr>
      <vt:lpstr>กลุ่มพลังมวลชนอื่นๆ</vt:lpstr>
      <vt:lpstr>กำลังพลสำรองที่มีความรู้ความชำนาญเฉพาะทาง</vt:lpstr>
      <vt:lpstr>หน่วยสนับสนุนกำลังประจำการเสริม</vt:lpstr>
      <vt:lpstr>PowerPoint Presentation</vt:lpstr>
      <vt:lpstr>หน่วยทางบัญชี</vt:lpstr>
      <vt:lpstr>การแบ่งประเภทนายทหารสัญญาบัตรตามอายุ</vt:lpstr>
      <vt:lpstr>นายทหารสัญญาบัตรนอกกอง</vt:lpstr>
      <vt:lpstr>ทหารกองหนุนประเภทที่ 1</vt:lpstr>
      <vt:lpstr>ทหารกองหนุนประเภทที่ 2</vt:lpstr>
      <vt:lpstr>ทหารกองเกิน</vt:lpstr>
      <vt:lpstr>ชั้นปี</vt:lpstr>
      <vt:lpstr>รุ่นปี</vt:lpstr>
      <vt:lpstr>ภูมิลำเนา</vt:lpstr>
      <vt:lpstr>ภูมิลำเนาทหาร</vt:lpstr>
      <vt:lpstr>การนับอายุ</vt:lpstr>
      <vt:lpstr>กิจการกำลังพลสำรอง</vt:lpstr>
      <vt:lpstr>การบรรจุและการใช้กำลังพลสำรอง</vt:lpstr>
      <vt:lpstr>การบรรจุและการใช้กำลังพลสำรอง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การผลิตกำลังพลสำรอง</vt:lpstr>
      <vt:lpstr>การผลิตกำลังพลสำรอง</vt:lpstr>
      <vt:lpstr>การผลิตกำลังพลสำรอง</vt:lpstr>
      <vt:lpstr>การฝึกศึกษากำลังพลสำรอง</vt:lpstr>
      <vt:lpstr>การฝึกศึกษากำลังพลสำรอง</vt:lpstr>
      <vt:lpstr>การฝึกศึกษากำลังพลสำรอง</vt:lpstr>
      <vt:lpstr>การฝึกศึกษากำลังพลสำรอง</vt:lpstr>
      <vt:lpstr>การควบคุมกำลังพลสำรอง</vt:lpstr>
      <vt:lpstr>การควบคุมกำลังพลสำรอง</vt:lpstr>
      <vt:lpstr>การควบคุมกำลังพลสำรอง</vt:lpstr>
      <vt:lpstr>การควบคุมกำลังพลสำรอง</vt:lpstr>
      <vt:lpstr>การควบคุมกำลังพลสำรอง</vt:lpstr>
      <vt:lpstr>การควบคุมกำลังพลสำรอง</vt:lpstr>
      <vt:lpstr>การเรียกกำลังพลสำรอง/การระดมพล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พระราชบัญญัติกำลังพลสำรอง พ.ศ. ๒๕๕๘</dc:title>
  <dc:creator>HP</dc:creator>
  <cp:lastModifiedBy>User</cp:lastModifiedBy>
  <cp:revision>428</cp:revision>
  <dcterms:created xsi:type="dcterms:W3CDTF">2017-06-01T03:20:40Z</dcterms:created>
  <dcterms:modified xsi:type="dcterms:W3CDTF">2025-09-02T05:40:49Z</dcterms:modified>
</cp:coreProperties>
</file>